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94" r:id="rId11"/>
    <p:sldId id="265" r:id="rId12"/>
    <p:sldId id="295" r:id="rId13"/>
    <p:sldId id="296" r:id="rId14"/>
    <p:sldId id="297" r:id="rId15"/>
    <p:sldId id="270" r:id="rId16"/>
    <p:sldId id="268" r:id="rId17"/>
    <p:sldId id="266" r:id="rId18"/>
    <p:sldId id="267" r:id="rId19"/>
    <p:sldId id="269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78" r:id="rId28"/>
    <p:sldId id="279" r:id="rId29"/>
    <p:sldId id="281" r:id="rId30"/>
    <p:sldId id="280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2" r:id="rId40"/>
    <p:sldId id="290" r:id="rId41"/>
    <p:sldId id="293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23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968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7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30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6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41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93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01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83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36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24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7C55-2709-471E-90F4-B110363DE925}" type="datetimeFigureOut">
              <a:rPr lang="en-AU" smtClean="0"/>
              <a:t>28/03/2013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EE9C4-F384-404C-83A6-A94AE8E50B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5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Australian Guide to Healthy Eating 2013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0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90550"/>
            <a:ext cx="672465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/>
              <a:t>GUIDEline</a:t>
            </a:r>
            <a:r>
              <a:rPr lang="en-AU" dirty="0"/>
              <a:t> 5</a:t>
            </a:r>
          </a:p>
          <a:p>
            <a:r>
              <a:rPr lang="en-AU" dirty="0"/>
              <a:t>Care for your food; prepare and store it safely</a:t>
            </a:r>
          </a:p>
        </p:txBody>
      </p:sp>
    </p:spTree>
    <p:extLst>
      <p:ext uri="{BB962C8B-B14F-4D97-AF65-F5344CB8AC3E}">
        <p14:creationId xmlns:p14="http://schemas.microsoft.com/office/powerpoint/2010/main" val="3153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7"/>
            <a:ext cx="7704855" cy="58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576263"/>
            <a:ext cx="68865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Australian Guide to Healthy Eating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Enjoy a wide variety of nutritious </a:t>
            </a:r>
            <a:r>
              <a:rPr lang="en-AU" dirty="0" smtClean="0"/>
              <a:t>foods from </a:t>
            </a:r>
            <a:r>
              <a:rPr lang="en-AU" dirty="0"/>
              <a:t>these five food groups every day</a:t>
            </a:r>
            <a:r>
              <a:rPr lang="en-AU" dirty="0" smtClean="0"/>
              <a:t>.</a:t>
            </a:r>
          </a:p>
          <a:p>
            <a:r>
              <a:rPr lang="en-AU" dirty="0"/>
              <a:t>Plenty of vegetables, of different types and colours, and legumes/beans</a:t>
            </a:r>
          </a:p>
          <a:p>
            <a:r>
              <a:rPr lang="en-AU" dirty="0"/>
              <a:t>Fruit</a:t>
            </a:r>
          </a:p>
          <a:p>
            <a:r>
              <a:rPr lang="en-AU" dirty="0"/>
              <a:t>Grain (cereal) foods, mostly wholegrain, and/or high cereal fibre varieties such as</a:t>
            </a:r>
          </a:p>
          <a:p>
            <a:r>
              <a:rPr lang="en-AU" dirty="0"/>
              <a:t>breads, cereals, rice, pasta, noodles, polenta, couscous, oats, </a:t>
            </a:r>
            <a:r>
              <a:rPr lang="en-AU" dirty="0" err="1"/>
              <a:t>quinoa</a:t>
            </a:r>
            <a:r>
              <a:rPr lang="en-AU" dirty="0"/>
              <a:t> and barley</a:t>
            </a:r>
          </a:p>
          <a:p>
            <a:r>
              <a:rPr lang="en-AU" dirty="0"/>
              <a:t>Lean meats and poultry, fish, eggs, tofu, nuts and seeds, and legumes/beans</a:t>
            </a:r>
          </a:p>
          <a:p>
            <a:r>
              <a:rPr lang="en-AU" dirty="0"/>
              <a:t>Milk, yoghurt, cheese and/or their alternatives, mostly reduced fat</a:t>
            </a:r>
          </a:p>
          <a:p>
            <a:r>
              <a:rPr lang="en-AU" dirty="0"/>
              <a:t>And drink plenty of water.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1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much should we eat from the vegetable group?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</a:t>
            </a:r>
            <a:r>
              <a:rPr lang="en-AU" dirty="0"/>
              <a:t>Australians eat only about half the recommended quantity of vegetables. </a:t>
            </a:r>
            <a:endParaRPr lang="en-AU" dirty="0" smtClean="0"/>
          </a:p>
          <a:p>
            <a:r>
              <a:rPr lang="en-AU" dirty="0" smtClean="0"/>
              <a:t>Try to choose </a:t>
            </a:r>
            <a:r>
              <a:rPr lang="en-AU" dirty="0"/>
              <a:t>different types and colours of vegetables to make sure you have enough of </a:t>
            </a:r>
            <a:r>
              <a:rPr lang="en-AU" dirty="0" smtClean="0"/>
              <a:t>all necessary </a:t>
            </a:r>
            <a:r>
              <a:rPr lang="en-AU" dirty="0"/>
              <a:t>nutrients.</a:t>
            </a:r>
          </a:p>
        </p:txBody>
      </p:sp>
    </p:spTree>
    <p:extLst>
      <p:ext uri="{BB962C8B-B14F-4D97-AF65-F5344CB8AC3E}">
        <p14:creationId xmlns:p14="http://schemas.microsoft.com/office/powerpoint/2010/main" val="18010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5800"/>
            <a:ext cx="896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6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2550"/>
            <a:ext cx="8388424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5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8375"/>
            <a:ext cx="853244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0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much fruit should we eat?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</a:t>
            </a:r>
            <a:r>
              <a:rPr lang="en-AU" dirty="0"/>
              <a:t>Australians eat only about half the recommended quantity of fruit. However </a:t>
            </a:r>
            <a:r>
              <a:rPr lang="en-AU" dirty="0" smtClean="0"/>
              <a:t>many of </a:t>
            </a:r>
            <a:r>
              <a:rPr lang="en-AU" dirty="0"/>
              <a:t>us drink far too much fruit juice – whole fruit is preferable to juice.</a:t>
            </a:r>
          </a:p>
        </p:txBody>
      </p:sp>
    </p:spTree>
    <p:extLst>
      <p:ext uri="{BB962C8B-B14F-4D97-AF65-F5344CB8AC3E}">
        <p14:creationId xmlns:p14="http://schemas.microsoft.com/office/powerpoint/2010/main" val="165366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771"/>
            <a:ext cx="4968552" cy="641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89644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7900"/>
            <a:ext cx="889248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440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2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Go for </a:t>
            </a:r>
            <a:r>
              <a:rPr lang="en-AU" dirty="0" err="1" smtClean="0"/>
              <a:t>wholegrains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472608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The </a:t>
            </a:r>
            <a:r>
              <a:rPr lang="en-AU" dirty="0"/>
              <a:t>grain (cereal) group includes breads, breakfast cereals, rice, pasta, noodles, polenta</a:t>
            </a:r>
            <a:r>
              <a:rPr lang="en-AU" dirty="0" smtClean="0"/>
              <a:t>, couscous</a:t>
            </a:r>
            <a:r>
              <a:rPr lang="en-AU" dirty="0"/>
              <a:t>, bulgur, oats, </a:t>
            </a:r>
            <a:r>
              <a:rPr lang="en-AU" dirty="0" err="1"/>
              <a:t>quinoa</a:t>
            </a:r>
            <a:r>
              <a:rPr lang="en-AU" dirty="0"/>
              <a:t> and barley. These foods are made from grains such </a:t>
            </a:r>
            <a:r>
              <a:rPr lang="en-AU" dirty="0" smtClean="0"/>
              <a:t>as wheat</a:t>
            </a:r>
            <a:r>
              <a:rPr lang="en-AU" dirty="0"/>
              <a:t>, oats, rice, rye, barley, millet, </a:t>
            </a:r>
            <a:r>
              <a:rPr lang="en-AU" dirty="0" err="1"/>
              <a:t>quinoa</a:t>
            </a:r>
            <a:r>
              <a:rPr lang="en-AU" dirty="0"/>
              <a:t> and corn. Wholemeal or wholegrain </a:t>
            </a:r>
            <a:r>
              <a:rPr lang="en-AU" dirty="0" smtClean="0"/>
              <a:t>varieties are </a:t>
            </a:r>
            <a:r>
              <a:rPr lang="en-AU" dirty="0"/>
              <a:t>preferable because they provide more dietary fibre, vitamins and minerals than </a:t>
            </a:r>
            <a:r>
              <a:rPr lang="en-AU" dirty="0" smtClean="0"/>
              <a:t>refined grain </a:t>
            </a:r>
            <a:r>
              <a:rPr lang="en-AU" dirty="0"/>
              <a:t>(cereal) foods.</a:t>
            </a:r>
          </a:p>
          <a:p>
            <a:r>
              <a:rPr lang="en-AU" dirty="0"/>
              <a:t>Eating grain (cereal) foods, mostly wholegrain, can help protect us against heart disease</a:t>
            </a:r>
            <a:r>
              <a:rPr lang="en-AU" dirty="0" smtClean="0"/>
              <a:t>, type </a:t>
            </a:r>
            <a:r>
              <a:rPr lang="en-AU" dirty="0"/>
              <a:t>2 diabetes and excessive weight gain and may help reduce risk of some cancers.</a:t>
            </a:r>
          </a:p>
          <a:p>
            <a:r>
              <a:rPr lang="en-AU" dirty="0"/>
              <a:t>Grain (cereal) foods which have high amounts of added saturated fats, added </a:t>
            </a:r>
            <a:r>
              <a:rPr lang="en-AU" dirty="0" smtClean="0"/>
              <a:t>sugars and/or </a:t>
            </a:r>
            <a:r>
              <a:rPr lang="en-AU" dirty="0"/>
              <a:t>salt such as most cakes, muffins, pies, pastries and biscuits are not included </a:t>
            </a:r>
            <a:r>
              <a:rPr lang="en-AU" dirty="0" smtClean="0"/>
              <a:t>in this </a:t>
            </a:r>
            <a:r>
              <a:rPr lang="en-AU" dirty="0"/>
              <a:t>group but are classified under ‘discretionary choices’</a:t>
            </a:r>
          </a:p>
        </p:txBody>
      </p:sp>
    </p:spTree>
    <p:extLst>
      <p:ext uri="{BB962C8B-B14F-4D97-AF65-F5344CB8AC3E}">
        <p14:creationId xmlns:p14="http://schemas.microsoft.com/office/powerpoint/2010/main" val="28491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much grain (cereal) foods should we eat?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Most </a:t>
            </a:r>
            <a:r>
              <a:rPr lang="en-AU" dirty="0"/>
              <a:t>Australians consume less than half the recommended quantity of wholegrain foods</a:t>
            </a:r>
            <a:r>
              <a:rPr lang="en-AU" dirty="0" smtClean="0"/>
              <a:t>, but </a:t>
            </a:r>
            <a:r>
              <a:rPr lang="en-AU" dirty="0"/>
              <a:t>eat too much refined grain (cereal) foods. At least two-thirds of our choices </a:t>
            </a:r>
            <a:r>
              <a:rPr lang="en-AU" dirty="0" smtClean="0"/>
              <a:t>should be </a:t>
            </a:r>
            <a:r>
              <a:rPr lang="en-AU" dirty="0"/>
              <a:t>wholegrain varieties.</a:t>
            </a:r>
          </a:p>
        </p:txBody>
      </p:sp>
    </p:spTree>
    <p:extLst>
      <p:ext uri="{BB962C8B-B14F-4D97-AF65-F5344CB8AC3E}">
        <p14:creationId xmlns:p14="http://schemas.microsoft.com/office/powerpoint/2010/main" val="3060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8" cy="42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1"/>
            <a:ext cx="874846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3400"/>
            <a:ext cx="882047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Choose lean meat and poultry, fish, eggs and/or plant-based alternatives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Eating </a:t>
            </a:r>
            <a:r>
              <a:rPr lang="en-AU" dirty="0"/>
              <a:t>a variety of foods from the group containing lean meats and poultry, fish, eggs, </a:t>
            </a:r>
            <a:r>
              <a:rPr lang="en-AU" dirty="0" smtClean="0"/>
              <a:t>nuts and </a:t>
            </a:r>
            <a:r>
              <a:rPr lang="en-AU" dirty="0"/>
              <a:t>seeds, and legumes/beans provides many nutrients, including </a:t>
            </a:r>
            <a:r>
              <a:rPr lang="en-AU" b="1" dirty="0"/>
              <a:t>protein, iron, zinc </a:t>
            </a:r>
            <a:r>
              <a:rPr lang="en-AU" b="1" dirty="0" smtClean="0"/>
              <a:t>and  other </a:t>
            </a:r>
            <a:r>
              <a:rPr lang="en-AU" b="1" dirty="0"/>
              <a:t>minerals and vitamins, particularly those of the vitamin B group. </a:t>
            </a:r>
            <a:r>
              <a:rPr lang="en-AU" dirty="0"/>
              <a:t>Vitamin B12 is </a:t>
            </a:r>
            <a:r>
              <a:rPr lang="en-AU" dirty="0" smtClean="0"/>
              <a:t>found mainly </a:t>
            </a:r>
            <a:r>
              <a:rPr lang="en-AU" dirty="0"/>
              <a:t>in animal-based products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59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Lean red meat is high in iron </a:t>
            </a:r>
            <a:r>
              <a:rPr lang="en-AU" dirty="0" smtClean="0"/>
              <a:t>and can be an important food, especially for some groups including infants, children, women (particularly when pregnant) and athletes. However, </a:t>
            </a:r>
            <a:r>
              <a:rPr lang="en-AU" b="1" dirty="0" smtClean="0"/>
              <a:t>regular consumption of larger quantities of red meat may be associated with increased risk of colorectal cancer.</a:t>
            </a:r>
          </a:p>
          <a:p>
            <a:pPr marL="0" indent="0">
              <a:buNone/>
            </a:pPr>
            <a:r>
              <a:rPr lang="en-AU" dirty="0" smtClean="0"/>
              <a:t>Fish, especially oily fish such as salmon and tuna, can be a valuable source of essential omega-3 fatty acids. Small quantities of these fatty acids are also found in lean grass-fed red meat, poultry and some eggs. </a:t>
            </a:r>
            <a:r>
              <a:rPr lang="en-AU" b="1" dirty="0" smtClean="0"/>
              <a:t>Regular consumption of fish may help reduce risk of heart disease, stroke, dementia in older adults and macular degeneration in the eyes.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47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9"/>
            <a:ext cx="8892480" cy="60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AU" dirty="0"/>
              <a:t>Processed meats such as salami</a:t>
            </a:r>
            <a:r>
              <a:rPr lang="en-AU" dirty="0" smtClean="0"/>
              <a:t>, </a:t>
            </a:r>
            <a:r>
              <a:rPr lang="en-AU" dirty="0" err="1" smtClean="0"/>
              <a:t>mettwurst</a:t>
            </a:r>
            <a:r>
              <a:rPr lang="en-AU" dirty="0"/>
              <a:t>, bacon and ham are not part of this food group. They are classified </a:t>
            </a:r>
            <a:r>
              <a:rPr lang="en-AU" dirty="0" smtClean="0"/>
              <a:t>as discretionary </a:t>
            </a:r>
            <a:r>
              <a:rPr lang="en-AU" dirty="0"/>
              <a:t>choices because they are high in saturated fat and/or salt</a:t>
            </a:r>
            <a:r>
              <a:rPr lang="en-AU" dirty="0" smtClean="0"/>
              <a:t>.</a:t>
            </a:r>
          </a:p>
          <a:p>
            <a:r>
              <a:rPr lang="en-AU" dirty="0" smtClean="0"/>
              <a:t> Consuming processed </a:t>
            </a:r>
            <a:r>
              <a:rPr lang="en-AU" dirty="0"/>
              <a:t>meat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may </a:t>
            </a:r>
            <a:r>
              <a:rPr lang="en-AU" dirty="0"/>
              <a:t>be associated with an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increased </a:t>
            </a:r>
            <a:r>
              <a:rPr lang="en-AU" dirty="0"/>
              <a:t>risk of colorectal 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cancer</a:t>
            </a:r>
            <a:r>
              <a:rPr lang="en-A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896741" cy="22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889248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2" y="2357437"/>
            <a:ext cx="874846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9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37"/>
            <a:ext cx="808610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Include milk, yoghurt and cheese and/or alternatives— mostly reduced fat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Milk</a:t>
            </a:r>
            <a:r>
              <a:rPr lang="en-AU" dirty="0"/>
              <a:t>, yoghurt and cheese are rich sources of calcium and other minerals, protein, and vitamins</a:t>
            </a:r>
            <a:r>
              <a:rPr lang="en-AU" dirty="0" smtClean="0"/>
              <a:t>, including </a:t>
            </a:r>
            <a:r>
              <a:rPr lang="en-AU" dirty="0"/>
              <a:t>B12.</a:t>
            </a:r>
          </a:p>
          <a:p>
            <a:r>
              <a:rPr lang="en-AU" dirty="0"/>
              <a:t>Consumption of milk, yoghurt and cheese can protect us against heart disease and stroke</a:t>
            </a:r>
            <a:r>
              <a:rPr lang="en-AU" dirty="0" smtClean="0"/>
              <a:t>, can </a:t>
            </a:r>
            <a:r>
              <a:rPr lang="en-AU" dirty="0"/>
              <a:t>reduce our risk of high blood pressure and some cancers, may reduce our risk </a:t>
            </a:r>
            <a:r>
              <a:rPr lang="en-AU" dirty="0" smtClean="0"/>
              <a:t>of Type </a:t>
            </a:r>
            <a:r>
              <a:rPr lang="en-AU" dirty="0"/>
              <a:t>2 diabetes and may contribute to stronger bones.</a:t>
            </a:r>
          </a:p>
        </p:txBody>
      </p:sp>
    </p:spTree>
    <p:extLst>
      <p:ext uri="{BB962C8B-B14F-4D97-AF65-F5344CB8AC3E}">
        <p14:creationId xmlns:p14="http://schemas.microsoft.com/office/powerpoint/2010/main" val="32475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4913"/>
            <a:ext cx="889248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452"/>
            <a:ext cx="882047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364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8676456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Water is essential for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Australian tap water is an ideal drink – it’s inexpensive, tastes good and is safe in </a:t>
            </a:r>
            <a:r>
              <a:rPr lang="en-AU" dirty="0" smtClean="0"/>
              <a:t>most areas </a:t>
            </a:r>
            <a:r>
              <a:rPr lang="en-AU" dirty="0"/>
              <a:t>of the country. Fluoridated tap water helps develop strong bones and teeth.</a:t>
            </a:r>
          </a:p>
          <a:p>
            <a:r>
              <a:rPr lang="en-AU" dirty="0"/>
              <a:t>Choose water instead of drinks with added sugars or alcohol. The amount of water we </a:t>
            </a:r>
            <a:r>
              <a:rPr lang="en-AU" dirty="0" smtClean="0"/>
              <a:t>need varies </a:t>
            </a:r>
            <a:r>
              <a:rPr lang="en-AU" dirty="0"/>
              <a:t>depending on individual factors including diet, climate and levels of physical activity.</a:t>
            </a:r>
          </a:p>
        </p:txBody>
      </p:sp>
    </p:spTree>
    <p:extLst>
      <p:ext uri="{BB962C8B-B14F-4D97-AF65-F5344CB8AC3E}">
        <p14:creationId xmlns:p14="http://schemas.microsoft.com/office/powerpoint/2010/main" val="34280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7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What about foods and drinks that are </a:t>
            </a:r>
            <a:r>
              <a:rPr lang="en-AU" dirty="0" smtClean="0"/>
              <a:t>not part </a:t>
            </a:r>
            <a:r>
              <a:rPr lang="en-AU" dirty="0"/>
              <a:t>of the five groups?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Discretionary choices are </a:t>
            </a:r>
            <a:r>
              <a:rPr lang="en-AU" dirty="0" smtClean="0"/>
              <a:t>high in </a:t>
            </a:r>
            <a:r>
              <a:rPr lang="en-AU" dirty="0"/>
              <a:t>kilojoules, saturated fat, added sugars and/or salt or alcohol. Most Australians </a:t>
            </a:r>
            <a:r>
              <a:rPr lang="en-AU" dirty="0" smtClean="0"/>
              <a:t>consume too </a:t>
            </a:r>
            <a:r>
              <a:rPr lang="en-AU" dirty="0"/>
              <a:t>many discretionary choices instead of choosing foods from the Five Food Groups.</a:t>
            </a:r>
          </a:p>
          <a:p>
            <a:r>
              <a:rPr lang="en-AU" dirty="0"/>
              <a:t>Examples of discretionary choices include: most sweet biscuits, cakes, desserts </a:t>
            </a:r>
            <a:r>
              <a:rPr lang="en-AU" dirty="0" smtClean="0"/>
              <a:t>and pastries</a:t>
            </a:r>
            <a:r>
              <a:rPr lang="en-AU" dirty="0"/>
              <a:t>; processed meats and sausages; ice-cream and other ice confections</a:t>
            </a:r>
            <a:r>
              <a:rPr lang="en-AU" dirty="0" smtClean="0"/>
              <a:t>; confectionary </a:t>
            </a:r>
            <a:r>
              <a:rPr lang="en-AU" dirty="0"/>
              <a:t>and chocolate; savoury pastries and pies; commercial burgers</a:t>
            </a:r>
            <a:r>
              <a:rPr lang="en-AU" dirty="0" smtClean="0"/>
              <a:t>; commercially </a:t>
            </a:r>
            <a:r>
              <a:rPr lang="en-AU" dirty="0"/>
              <a:t>fried foods; potato chips, crisps and other fatty and/or salty </a:t>
            </a:r>
            <a:r>
              <a:rPr lang="en-AU" dirty="0" smtClean="0"/>
              <a:t>snack foods</a:t>
            </a:r>
            <a:r>
              <a:rPr lang="en-AU" dirty="0"/>
              <a:t>; cream, butter and spreads which are high in saturated fats; </a:t>
            </a:r>
            <a:r>
              <a:rPr lang="en-AU" dirty="0" smtClean="0"/>
              <a:t>sugar-sweetened soft </a:t>
            </a:r>
            <a:r>
              <a:rPr lang="en-AU" dirty="0"/>
              <a:t>drinks and cordials, sports and energy drinks and alcoholic drinks.</a:t>
            </a:r>
          </a:p>
        </p:txBody>
      </p:sp>
    </p:spTree>
    <p:extLst>
      <p:ext uri="{BB962C8B-B14F-4D97-AF65-F5344CB8AC3E}">
        <p14:creationId xmlns:p14="http://schemas.microsoft.com/office/powerpoint/2010/main" val="36714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715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7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32656"/>
            <a:ext cx="62561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1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achieve and maintain a healthy </a:t>
            </a:r>
            <a:r>
              <a:rPr lang="en-AU" dirty="0" smtClean="0"/>
              <a:t>weight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Enjoy a wide variety of nutritious foods from these five groups every </a:t>
            </a:r>
            <a:r>
              <a:rPr lang="en-AU" dirty="0" smtClean="0"/>
              <a:t>day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Limit intake of foods containing saturated fat, added salt, added sugars and </a:t>
            </a:r>
            <a:r>
              <a:rPr lang="en-AU" dirty="0" smtClean="0"/>
              <a:t>alcohol.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Encourage</a:t>
            </a:r>
            <a:r>
              <a:rPr lang="en-AU" dirty="0"/>
              <a:t>, support and promote </a:t>
            </a:r>
            <a:r>
              <a:rPr lang="en-AU" dirty="0" smtClean="0"/>
              <a:t>breastfeeding.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Care </a:t>
            </a:r>
            <a:r>
              <a:rPr lang="en-AU" dirty="0"/>
              <a:t>for your food; prepare and store it safely.</a:t>
            </a:r>
          </a:p>
        </p:txBody>
      </p:sp>
    </p:spTree>
    <p:extLst>
      <p:ext uri="{BB962C8B-B14F-4D97-AF65-F5344CB8AC3E}">
        <p14:creationId xmlns:p14="http://schemas.microsoft.com/office/powerpoint/2010/main" val="2058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Guideline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 smtClean="0"/>
              <a:t>To </a:t>
            </a:r>
            <a:r>
              <a:rPr lang="en-AU" dirty="0"/>
              <a:t>achieve and maintain a healthy weight, be physically active and choose amounts of nutritious food</a:t>
            </a:r>
          </a:p>
          <a:p>
            <a:pPr marL="0" indent="0">
              <a:buNone/>
            </a:pPr>
            <a:r>
              <a:rPr lang="en-AU" dirty="0"/>
              <a:t>and drinks to meet your energy needs.</a:t>
            </a:r>
          </a:p>
          <a:p>
            <a:pPr marL="0" indent="0">
              <a:buNone/>
            </a:pPr>
            <a:r>
              <a:rPr lang="en-AU" dirty="0"/>
              <a:t>• Children and adolescents should eat sufficient nutritious foods to grow and develop normally. They should be</a:t>
            </a:r>
          </a:p>
          <a:p>
            <a:pPr marL="0" indent="0">
              <a:buNone/>
            </a:pPr>
            <a:r>
              <a:rPr lang="en-AU" dirty="0"/>
              <a:t>physically active every day and their growth should be checked regularly.</a:t>
            </a:r>
          </a:p>
          <a:p>
            <a:pPr marL="0" indent="0">
              <a:buNone/>
            </a:pPr>
            <a:r>
              <a:rPr lang="en-AU" dirty="0"/>
              <a:t>• Older people should eat nutritious foods and keep physically active to help maintain muscle strength and a</a:t>
            </a:r>
          </a:p>
          <a:p>
            <a:pPr marL="0" indent="0">
              <a:buNone/>
            </a:pPr>
            <a:r>
              <a:rPr lang="en-AU" dirty="0"/>
              <a:t>healthy weight.</a:t>
            </a:r>
          </a:p>
        </p:txBody>
      </p:sp>
    </p:spTree>
    <p:extLst>
      <p:ext uri="{BB962C8B-B14F-4D97-AF65-F5344CB8AC3E}">
        <p14:creationId xmlns:p14="http://schemas.microsoft.com/office/powerpoint/2010/main" val="4207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Guideline 2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 smtClean="0"/>
              <a:t>Enjoy </a:t>
            </a:r>
            <a:r>
              <a:rPr lang="en-AU" dirty="0"/>
              <a:t>a wide variety of nutritious foods from these five food groups every day:</a:t>
            </a:r>
          </a:p>
          <a:p>
            <a:pPr marL="0" indent="0">
              <a:buNone/>
            </a:pPr>
            <a:r>
              <a:rPr lang="en-AU" dirty="0"/>
              <a:t>• Plenty of vegetables of different types and colours, and </a:t>
            </a:r>
            <a:r>
              <a:rPr lang="en-AU" dirty="0" smtClean="0"/>
              <a:t>legumes/beans </a:t>
            </a:r>
          </a:p>
          <a:p>
            <a:pPr marL="0" indent="0">
              <a:buNone/>
            </a:pPr>
            <a:r>
              <a:rPr lang="en-AU" dirty="0" smtClean="0"/>
              <a:t>• </a:t>
            </a:r>
            <a:r>
              <a:rPr lang="en-AU" dirty="0"/>
              <a:t>Fruit</a:t>
            </a:r>
          </a:p>
          <a:p>
            <a:pPr marL="0" indent="0">
              <a:buNone/>
            </a:pPr>
            <a:r>
              <a:rPr lang="en-AU" dirty="0"/>
              <a:t>• Grain (cereal) foods, mostly wholegrain and/or high cereal fibre varieties, such as breads, cereals, rice, pasta</a:t>
            </a:r>
            <a:r>
              <a:rPr lang="en-AU" dirty="0" smtClean="0"/>
              <a:t>, noodles</a:t>
            </a:r>
            <a:r>
              <a:rPr lang="en-AU" dirty="0"/>
              <a:t>, polenta, couscous, oats, </a:t>
            </a:r>
            <a:r>
              <a:rPr lang="en-AU" dirty="0" err="1"/>
              <a:t>quinoa</a:t>
            </a:r>
            <a:r>
              <a:rPr lang="en-AU" dirty="0"/>
              <a:t> and barley</a:t>
            </a:r>
          </a:p>
          <a:p>
            <a:pPr marL="0" indent="0">
              <a:buNone/>
            </a:pPr>
            <a:r>
              <a:rPr lang="en-AU" dirty="0"/>
              <a:t>• Lean meats and poultry, fish, eggs, tofu, nuts and seeds, and legumes/beans</a:t>
            </a:r>
          </a:p>
          <a:p>
            <a:pPr marL="0" indent="0">
              <a:buNone/>
            </a:pPr>
            <a:r>
              <a:rPr lang="en-AU" dirty="0"/>
              <a:t>• Milk, yoghurt, cheese and/or their alternatives, mostly reduced fat</a:t>
            </a:r>
          </a:p>
          <a:p>
            <a:pPr marL="0" indent="0">
              <a:buNone/>
            </a:pPr>
            <a:r>
              <a:rPr lang="en-AU" dirty="0"/>
              <a:t>And drink plenty of water.</a:t>
            </a:r>
          </a:p>
        </p:txBody>
      </p:sp>
    </p:spTree>
    <p:extLst>
      <p:ext uri="{BB962C8B-B14F-4D97-AF65-F5344CB8AC3E}">
        <p14:creationId xmlns:p14="http://schemas.microsoft.com/office/powerpoint/2010/main" val="28519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Guideline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Limit intake of foods containing saturated fat, added salt, added sugars and alcohol.</a:t>
            </a:r>
          </a:p>
          <a:p>
            <a:pPr marL="0" indent="0">
              <a:buNone/>
            </a:pPr>
            <a:r>
              <a:rPr lang="en-AU" dirty="0" smtClean="0"/>
              <a:t>a</a:t>
            </a:r>
            <a:r>
              <a:rPr lang="en-AU" dirty="0"/>
              <a:t>. Limit intake of foods high in saturated fat such as many biscuits, cakes, pastries, pies, </a:t>
            </a:r>
            <a:r>
              <a:rPr lang="en-AU" dirty="0" smtClean="0"/>
              <a:t>processed </a:t>
            </a:r>
            <a:r>
              <a:rPr lang="en-AU" dirty="0"/>
              <a:t>meats</a:t>
            </a:r>
            <a:r>
              <a:rPr lang="en-AU" dirty="0" smtClean="0"/>
              <a:t>, commercial </a:t>
            </a:r>
            <a:r>
              <a:rPr lang="en-AU" dirty="0"/>
              <a:t>burgers, pizza, fried foods, potato chips, crisps and other savoury snacks.</a:t>
            </a:r>
          </a:p>
          <a:p>
            <a:pPr marL="0" indent="0">
              <a:buNone/>
            </a:pPr>
            <a:r>
              <a:rPr lang="en-AU" dirty="0"/>
              <a:t>• Replace high fat foods which contain predominately saturated fats such as butter, cream, cooking margarine</a:t>
            </a:r>
            <a:r>
              <a:rPr lang="en-AU" dirty="0" smtClean="0"/>
              <a:t>, coconut </a:t>
            </a:r>
            <a:r>
              <a:rPr lang="en-AU" dirty="0"/>
              <a:t>and palm oil with foods which contain predominately polyunsaturated and monounsaturated fats </a:t>
            </a:r>
            <a:r>
              <a:rPr lang="en-AU" dirty="0" smtClean="0"/>
              <a:t>such as </a:t>
            </a:r>
            <a:r>
              <a:rPr lang="en-AU" dirty="0"/>
              <a:t>oils, spreads, nut butters/pastes and avocado.</a:t>
            </a:r>
          </a:p>
          <a:p>
            <a:pPr marL="0" indent="0">
              <a:buNone/>
            </a:pPr>
            <a:r>
              <a:rPr lang="en-AU" dirty="0"/>
              <a:t>• Low fat diets are not suitable for children under the age of 2 years.</a:t>
            </a:r>
          </a:p>
          <a:p>
            <a:pPr marL="0" indent="0">
              <a:buNone/>
            </a:pPr>
            <a:r>
              <a:rPr lang="en-AU" dirty="0"/>
              <a:t>b. Limit intake of foods and drinks containing added salt</a:t>
            </a:r>
          </a:p>
          <a:p>
            <a:pPr marL="0" indent="0">
              <a:buNone/>
            </a:pPr>
            <a:r>
              <a:rPr lang="en-AU" dirty="0"/>
              <a:t>• Read labels to choose lower sodium options among similar foods.</a:t>
            </a:r>
          </a:p>
          <a:p>
            <a:pPr marL="0" indent="0">
              <a:buNone/>
            </a:pPr>
            <a:r>
              <a:rPr lang="en-AU" dirty="0"/>
              <a:t>• Do not add salt to foods in cooking or at the table.</a:t>
            </a:r>
          </a:p>
          <a:p>
            <a:pPr marL="0" indent="0">
              <a:buNone/>
            </a:pPr>
            <a:r>
              <a:rPr lang="en-AU" dirty="0"/>
              <a:t>c. Limit intake of foods and drinks containing added sugars such as confectionary, sugar-sweetened soft</a:t>
            </a:r>
          </a:p>
          <a:p>
            <a:pPr marL="0" indent="0">
              <a:buNone/>
            </a:pPr>
            <a:r>
              <a:rPr lang="en-AU" dirty="0"/>
              <a:t>drinks and cordials, fruit drinks, vitamin waters, energy and sports drinks.</a:t>
            </a:r>
          </a:p>
          <a:p>
            <a:pPr marL="0" indent="0">
              <a:buNone/>
            </a:pPr>
            <a:r>
              <a:rPr lang="en-AU" dirty="0"/>
              <a:t>d. If you choose to drink alcohol, limit intake. For women who are pregnant, planning a pregnancy or</a:t>
            </a:r>
          </a:p>
          <a:p>
            <a:pPr marL="0" indent="0">
              <a:buNone/>
            </a:pPr>
            <a:r>
              <a:rPr lang="en-AU" dirty="0"/>
              <a:t>breastfeeding, not drinking alcohol is the safest option.</a:t>
            </a:r>
          </a:p>
        </p:txBody>
      </p:sp>
    </p:spTree>
    <p:extLst>
      <p:ext uri="{BB962C8B-B14F-4D97-AF65-F5344CB8AC3E}">
        <p14:creationId xmlns:p14="http://schemas.microsoft.com/office/powerpoint/2010/main" val="347197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Encourage, support and promote breastfeeding.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Guideline 4</a:t>
            </a:r>
          </a:p>
          <a:p>
            <a:r>
              <a:rPr lang="en-AU" dirty="0" smtClean="0"/>
              <a:t>Breastfeeding </a:t>
            </a:r>
            <a:r>
              <a:rPr lang="en-AU" dirty="0"/>
              <a:t>is the healthiest start for infants. For the infant, </a:t>
            </a:r>
            <a:r>
              <a:rPr lang="en-AU" dirty="0" err="1"/>
              <a:t>breastmilk</a:t>
            </a:r>
            <a:r>
              <a:rPr lang="en-AU" dirty="0"/>
              <a:t> provides a </a:t>
            </a:r>
            <a:r>
              <a:rPr lang="en-AU" dirty="0" smtClean="0"/>
              <a:t>unique mix </a:t>
            </a:r>
            <a:r>
              <a:rPr lang="en-AU" dirty="0"/>
              <a:t>of nutrients and other important substances that can reduce the risk of infection </a:t>
            </a:r>
            <a:r>
              <a:rPr lang="en-AU" dirty="0" smtClean="0"/>
              <a:t>and may </a:t>
            </a:r>
            <a:r>
              <a:rPr lang="en-AU" dirty="0"/>
              <a:t>also help reduce the risk of asthma, eczema and other allergies, and sudden </a:t>
            </a:r>
            <a:r>
              <a:rPr lang="en-AU" dirty="0" smtClean="0"/>
              <a:t>infant death </a:t>
            </a:r>
            <a:r>
              <a:rPr lang="en-AU" dirty="0"/>
              <a:t>syndrome.</a:t>
            </a:r>
          </a:p>
        </p:txBody>
      </p:sp>
    </p:spTree>
    <p:extLst>
      <p:ext uri="{BB962C8B-B14F-4D97-AF65-F5344CB8AC3E}">
        <p14:creationId xmlns:p14="http://schemas.microsoft.com/office/powerpoint/2010/main" val="7507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25698</TotalTime>
  <Words>1434</Words>
  <Application>Microsoft Office PowerPoint</Application>
  <PresentationFormat>On-screen Show (4:3)</PresentationFormat>
  <Paragraphs>77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Australian Guide to Healthy Eating 2013</vt:lpstr>
      <vt:lpstr>PowerPoint Presentation</vt:lpstr>
      <vt:lpstr>PowerPoint Presentation</vt:lpstr>
      <vt:lpstr>PowerPoint Presentation</vt:lpstr>
      <vt:lpstr>Guidelines</vt:lpstr>
      <vt:lpstr>Guideline 1</vt:lpstr>
      <vt:lpstr>Guideline 2 </vt:lpstr>
      <vt:lpstr>Guideline 3</vt:lpstr>
      <vt:lpstr>Encourage, support and promote breastfeeding.</vt:lpstr>
      <vt:lpstr>PowerPoint Presentation</vt:lpstr>
      <vt:lpstr>PowerPoint Presentation</vt:lpstr>
      <vt:lpstr>PowerPoint Presentation</vt:lpstr>
      <vt:lpstr>PowerPoint Presentation</vt:lpstr>
      <vt:lpstr>Australian Guide to Healthy Eating</vt:lpstr>
      <vt:lpstr>How much should we eat from the vegetable group?</vt:lpstr>
      <vt:lpstr>PowerPoint Presentation</vt:lpstr>
      <vt:lpstr>PowerPoint Presentation</vt:lpstr>
      <vt:lpstr>PowerPoint Presentation</vt:lpstr>
      <vt:lpstr>How much fruit should we eat? </vt:lpstr>
      <vt:lpstr>PowerPoint Presentation</vt:lpstr>
      <vt:lpstr>PowerPoint Presentation</vt:lpstr>
      <vt:lpstr>PowerPoint Presentation</vt:lpstr>
      <vt:lpstr>Go for wholegrains </vt:lpstr>
      <vt:lpstr>How much grain (cereal) foods should we eat? </vt:lpstr>
      <vt:lpstr>PowerPoint Presentation</vt:lpstr>
      <vt:lpstr>PowerPoint Presentation</vt:lpstr>
      <vt:lpstr>PowerPoint Presentation</vt:lpstr>
      <vt:lpstr>Choose lean meat and poultry, fish, eggs and/or plant-based 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Include milk, yoghurt and cheese and/or alternatives— mostly reduced fat</vt:lpstr>
      <vt:lpstr>PowerPoint Presentation</vt:lpstr>
      <vt:lpstr>PowerPoint Presentation</vt:lpstr>
      <vt:lpstr>PowerPoint Presentation</vt:lpstr>
      <vt:lpstr>PowerPoint Presentation</vt:lpstr>
      <vt:lpstr>Water is essential for life</vt:lpstr>
      <vt:lpstr>What about foods and drinks that are not part of the five groups?</vt:lpstr>
      <vt:lpstr>PowerPoint Presentation</vt:lpstr>
      <vt:lpstr>PowerPoint Presentation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Guide to Healthy Eating 2013</dc:title>
  <dc:creator>Kim DALL</dc:creator>
  <cp:lastModifiedBy>Kim DALL</cp:lastModifiedBy>
  <cp:revision>11</cp:revision>
  <dcterms:created xsi:type="dcterms:W3CDTF">2013-03-28T08:14:59Z</dcterms:created>
  <dcterms:modified xsi:type="dcterms:W3CDTF">2013-04-15T04:33:06Z</dcterms:modified>
</cp:coreProperties>
</file>