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2" r:id="rId7"/>
    <p:sldId id="261"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09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3A8E631E-2913-4B8D-AEA7-B345826E0CC2}" type="datetimeFigureOut">
              <a:rPr lang="en-AU" smtClean="0"/>
              <a:t>19/05/2011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56BFFA7-0E2E-4C11-833B-0894086CEA07}" type="slidenum">
              <a:rPr lang="en-AU" smtClean="0"/>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A8E631E-2913-4B8D-AEA7-B345826E0CC2}" type="datetimeFigureOut">
              <a:rPr lang="en-AU" smtClean="0"/>
              <a:t>19/05/2011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56BFFA7-0E2E-4C11-833B-0894086CEA07}"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A8E631E-2913-4B8D-AEA7-B345826E0CC2}" type="datetimeFigureOut">
              <a:rPr lang="en-AU" smtClean="0"/>
              <a:t>19/05/2011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56BFFA7-0E2E-4C11-833B-0894086CEA07}"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A8E631E-2913-4B8D-AEA7-B345826E0CC2}" type="datetimeFigureOut">
              <a:rPr lang="en-AU" smtClean="0"/>
              <a:t>19/05/2011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56BFFA7-0E2E-4C11-833B-0894086CEA07}"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8E631E-2913-4B8D-AEA7-B345826E0CC2}" type="datetimeFigureOut">
              <a:rPr lang="en-AU" smtClean="0"/>
              <a:t>19/05/2011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56BFFA7-0E2E-4C11-833B-0894086CEA07}" type="slidenum">
              <a:rPr lang="en-AU" smtClean="0"/>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3A8E631E-2913-4B8D-AEA7-B345826E0CC2}" type="datetimeFigureOut">
              <a:rPr lang="en-AU" smtClean="0"/>
              <a:t>19/05/2011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56BFFA7-0E2E-4C11-833B-0894086CEA07}"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3A8E631E-2913-4B8D-AEA7-B345826E0CC2}" type="datetimeFigureOut">
              <a:rPr lang="en-AU" smtClean="0"/>
              <a:t>19/05/2011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A56BFFA7-0E2E-4C11-833B-0894086CEA07}"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3A8E631E-2913-4B8D-AEA7-B345826E0CC2}" type="datetimeFigureOut">
              <a:rPr lang="en-AU" smtClean="0"/>
              <a:t>19/05/2011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A56BFFA7-0E2E-4C11-833B-0894086CEA07}"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8E631E-2913-4B8D-AEA7-B345826E0CC2}" type="datetimeFigureOut">
              <a:rPr lang="en-AU" smtClean="0"/>
              <a:t>19/05/2011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A56BFFA7-0E2E-4C11-833B-0894086CEA07}"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8E631E-2913-4B8D-AEA7-B345826E0CC2}" type="datetimeFigureOut">
              <a:rPr lang="en-AU" smtClean="0"/>
              <a:t>19/05/2011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56BFFA7-0E2E-4C11-833B-0894086CEA07}"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8E631E-2913-4B8D-AEA7-B345826E0CC2}" type="datetimeFigureOut">
              <a:rPr lang="en-AU" smtClean="0"/>
              <a:t>19/05/2011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56BFFA7-0E2E-4C11-833B-0894086CEA07}" type="slidenum">
              <a:rPr lang="en-AU" smtClean="0"/>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8E631E-2913-4B8D-AEA7-B345826E0CC2}" type="datetimeFigureOut">
              <a:rPr lang="en-AU" smtClean="0"/>
              <a:t>19/05/2011</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6BFFA7-0E2E-4C11-833B-0894086CEA07}"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Australian Health Care System</a:t>
            </a:r>
            <a:endParaRPr lang="en-AU" dirty="0"/>
          </a:p>
        </p:txBody>
      </p:sp>
      <p:sp>
        <p:nvSpPr>
          <p:cNvPr id="3" name="Subtitle 2"/>
          <p:cNvSpPr>
            <a:spLocks noGrp="1"/>
          </p:cNvSpPr>
          <p:nvPr>
            <p:ph type="subTitle" idx="1"/>
          </p:nvPr>
        </p:nvSpPr>
        <p:spPr/>
        <p:txBody>
          <a:bodyPr/>
          <a:lstStyle/>
          <a:p>
            <a:endParaRPr lang="en-A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Public or Private</a:t>
            </a:r>
            <a:endParaRPr lang="en-AU" dirty="0"/>
          </a:p>
        </p:txBody>
      </p:sp>
      <p:sp>
        <p:nvSpPr>
          <p:cNvPr id="3" name="Content Placeholder 2"/>
          <p:cNvSpPr>
            <a:spLocks noGrp="1"/>
          </p:cNvSpPr>
          <p:nvPr>
            <p:ph idx="1"/>
          </p:nvPr>
        </p:nvSpPr>
        <p:spPr/>
        <p:txBody>
          <a:bodyPr/>
          <a:lstStyle/>
          <a:p>
            <a:r>
              <a:rPr lang="en-US" dirty="0" smtClean="0"/>
              <a:t>In Australia, there are public and private health care systems</a:t>
            </a:r>
          </a:p>
          <a:p>
            <a:r>
              <a:rPr lang="en-US" dirty="0" smtClean="0"/>
              <a:t>The public system is for all Australians and is largely Government funded through our taxes</a:t>
            </a:r>
          </a:p>
          <a:p>
            <a:r>
              <a:rPr lang="en-US" dirty="0" smtClean="0"/>
              <a:t>The private system is available, at an extra cost. This system also receives some Government funding </a:t>
            </a:r>
            <a:endParaRPr lang="en-AU"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smtClean="0"/>
              <a:t>The federal government collects taxes and the Medicare levy which supplies part of the health care budget. The state government then contributes additional funds. Individuals and health insurance companies pay the rest</a:t>
            </a:r>
          </a:p>
          <a:p>
            <a:endParaRPr lang="en-A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Funding</a:t>
            </a:r>
            <a:endParaRPr lang="en-AU"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755576" y="1600200"/>
            <a:ext cx="7488832" cy="4525963"/>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graphicFrame>
        <p:nvGraphicFramePr>
          <p:cNvPr id="4" name="Content Placeholder 3"/>
          <p:cNvGraphicFramePr>
            <a:graphicFrameLocks noGrp="1"/>
          </p:cNvGraphicFramePr>
          <p:nvPr>
            <p:ph idx="1"/>
          </p:nvPr>
        </p:nvGraphicFramePr>
        <p:xfrm>
          <a:off x="457200" y="476672"/>
          <a:ext cx="8435280" cy="5760640"/>
        </p:xfrm>
        <a:graphic>
          <a:graphicData uri="http://schemas.openxmlformats.org/drawingml/2006/table">
            <a:tbl>
              <a:tblPr firstRow="1" bandRow="1">
                <a:tableStyleId>{5C22544A-7EE6-4342-B048-85BDC9FD1C3A}</a:tableStyleId>
              </a:tblPr>
              <a:tblGrid>
                <a:gridCol w="1793940"/>
                <a:gridCol w="3523327"/>
                <a:gridCol w="3118013"/>
              </a:tblGrid>
              <a:tr h="543672">
                <a:tc>
                  <a:txBody>
                    <a:bodyPr/>
                    <a:lstStyle/>
                    <a:p>
                      <a:endParaRPr lang="en-AU" dirty="0"/>
                    </a:p>
                  </a:txBody>
                  <a:tcPr/>
                </a:tc>
                <a:tc>
                  <a:txBody>
                    <a:bodyPr/>
                    <a:lstStyle/>
                    <a:p>
                      <a:r>
                        <a:rPr lang="en-AU" dirty="0" smtClean="0"/>
                        <a:t>Advantages</a:t>
                      </a:r>
                      <a:endParaRPr lang="en-AU" dirty="0"/>
                    </a:p>
                  </a:txBody>
                  <a:tcPr/>
                </a:tc>
                <a:tc>
                  <a:txBody>
                    <a:bodyPr/>
                    <a:lstStyle/>
                    <a:p>
                      <a:r>
                        <a:rPr lang="en-AU" dirty="0" smtClean="0"/>
                        <a:t>Disadvantages</a:t>
                      </a:r>
                      <a:endParaRPr lang="en-AU" dirty="0"/>
                    </a:p>
                  </a:txBody>
                  <a:tcPr/>
                </a:tc>
              </a:tr>
              <a:tr h="2477048">
                <a:tc>
                  <a:txBody>
                    <a:bodyPr/>
                    <a:lstStyle/>
                    <a:p>
                      <a:r>
                        <a:rPr lang="en-AU" dirty="0" smtClean="0"/>
                        <a:t>Medicare</a:t>
                      </a:r>
                    </a:p>
                    <a:p>
                      <a:endParaRPr lang="en-AU" dirty="0" smtClean="0"/>
                    </a:p>
                    <a:p>
                      <a:endParaRPr lang="en-AU" dirty="0" smtClean="0"/>
                    </a:p>
                    <a:p>
                      <a:endParaRPr lang="en-AU" dirty="0"/>
                    </a:p>
                  </a:txBody>
                  <a:tcPr/>
                </a:tc>
                <a:tc>
                  <a:txBody>
                    <a:bodyPr/>
                    <a:lstStyle/>
                    <a:p>
                      <a:r>
                        <a:rPr lang="en-AU" dirty="0" smtClean="0"/>
                        <a:t>Choice of Dr for out of Hospital service</a:t>
                      </a:r>
                    </a:p>
                    <a:p>
                      <a:r>
                        <a:rPr lang="en-AU" dirty="0" smtClean="0"/>
                        <a:t>Available to all Australian citizens</a:t>
                      </a:r>
                    </a:p>
                    <a:p>
                      <a:r>
                        <a:rPr lang="en-AU" dirty="0" smtClean="0"/>
                        <a:t>Reciprocal agreement b/w other countries</a:t>
                      </a:r>
                    </a:p>
                    <a:p>
                      <a:r>
                        <a:rPr lang="en-AU" dirty="0" smtClean="0"/>
                        <a:t>Covers</a:t>
                      </a:r>
                      <a:r>
                        <a:rPr lang="en-AU" baseline="0" dirty="0" smtClean="0"/>
                        <a:t> tests and examinations</a:t>
                      </a:r>
                      <a:endParaRPr lang="en-AU" dirty="0"/>
                    </a:p>
                  </a:txBody>
                  <a:tcPr/>
                </a:tc>
                <a:tc>
                  <a:txBody>
                    <a:bodyPr/>
                    <a:lstStyle/>
                    <a:p>
                      <a:r>
                        <a:rPr lang="en-AU" dirty="0" smtClean="0"/>
                        <a:t>No choice of Dr for in-</a:t>
                      </a:r>
                      <a:r>
                        <a:rPr lang="en-AU" baseline="0" dirty="0" smtClean="0"/>
                        <a:t> hospital treatments</a:t>
                      </a:r>
                    </a:p>
                    <a:p>
                      <a:r>
                        <a:rPr lang="en-AU" baseline="0" dirty="0" smtClean="0"/>
                        <a:t>Waiting list</a:t>
                      </a:r>
                    </a:p>
                    <a:p>
                      <a:r>
                        <a:rPr lang="en-AU" baseline="0" dirty="0" smtClean="0"/>
                        <a:t>Does not cover alternate therapies</a:t>
                      </a:r>
                    </a:p>
                    <a:p>
                      <a:r>
                        <a:rPr lang="en-AU" baseline="0" dirty="0" smtClean="0"/>
                        <a:t>Does not cover full amount of </a:t>
                      </a:r>
                      <a:r>
                        <a:rPr lang="en-AU" baseline="0" dirty="0" err="1" smtClean="0"/>
                        <a:t>dr</a:t>
                      </a:r>
                      <a:r>
                        <a:rPr lang="en-AU" baseline="0" dirty="0" smtClean="0"/>
                        <a:t> visits</a:t>
                      </a:r>
                      <a:endParaRPr lang="en-AU" dirty="0"/>
                    </a:p>
                  </a:txBody>
                  <a:tcPr/>
                </a:tc>
              </a:tr>
              <a:tr h="2739920">
                <a:tc>
                  <a:txBody>
                    <a:bodyPr/>
                    <a:lstStyle/>
                    <a:p>
                      <a:r>
                        <a:rPr lang="en-AU" dirty="0" smtClean="0"/>
                        <a:t>Private health </a:t>
                      </a:r>
                    </a:p>
                    <a:p>
                      <a:r>
                        <a:rPr lang="en-AU" dirty="0" smtClean="0"/>
                        <a:t>Insurance</a:t>
                      </a:r>
                    </a:p>
                    <a:p>
                      <a:endParaRPr lang="en-AU" dirty="0" smtClean="0"/>
                    </a:p>
                    <a:p>
                      <a:endParaRPr lang="en-AU" dirty="0" smtClean="0"/>
                    </a:p>
                    <a:p>
                      <a:endParaRPr lang="en-AU" dirty="0"/>
                    </a:p>
                  </a:txBody>
                  <a:tcPr/>
                </a:tc>
                <a:tc>
                  <a:txBody>
                    <a:bodyPr/>
                    <a:lstStyle/>
                    <a:p>
                      <a:r>
                        <a:rPr lang="en-AU" dirty="0" smtClean="0"/>
                        <a:t>Enables access to private health insurance</a:t>
                      </a:r>
                    </a:p>
                    <a:p>
                      <a:r>
                        <a:rPr lang="en-AU" dirty="0" smtClean="0"/>
                        <a:t>Choice of Dr</a:t>
                      </a:r>
                    </a:p>
                    <a:p>
                      <a:r>
                        <a:rPr lang="en-AU" dirty="0" smtClean="0"/>
                        <a:t>Shorter waiting lists</a:t>
                      </a:r>
                    </a:p>
                    <a:p>
                      <a:r>
                        <a:rPr lang="en-AU" dirty="0" smtClean="0"/>
                        <a:t>Covers alternate therapies and dental, glasses</a:t>
                      </a:r>
                    </a:p>
                    <a:p>
                      <a:r>
                        <a:rPr lang="en-AU" dirty="0" smtClean="0"/>
                        <a:t>30% government</a:t>
                      </a:r>
                      <a:r>
                        <a:rPr lang="en-AU" baseline="0" dirty="0" smtClean="0"/>
                        <a:t> rebate</a:t>
                      </a:r>
                    </a:p>
                    <a:p>
                      <a:r>
                        <a:rPr lang="en-AU" baseline="0" dirty="0" smtClean="0"/>
                        <a:t>Lifetime cover</a:t>
                      </a:r>
                      <a:endParaRPr lang="en-AU" dirty="0"/>
                    </a:p>
                  </a:txBody>
                  <a:tcPr/>
                </a:tc>
                <a:tc>
                  <a:txBody>
                    <a:bodyPr/>
                    <a:lstStyle/>
                    <a:p>
                      <a:r>
                        <a:rPr lang="en-AU" dirty="0" smtClean="0"/>
                        <a:t>Costly</a:t>
                      </a:r>
                    </a:p>
                    <a:p>
                      <a:r>
                        <a:rPr lang="en-AU" dirty="0" smtClean="0"/>
                        <a:t>Gap</a:t>
                      </a:r>
                    </a:p>
                    <a:p>
                      <a:r>
                        <a:rPr lang="en-AU" dirty="0" smtClean="0"/>
                        <a:t>Qualifying period</a:t>
                      </a:r>
                      <a:endParaRPr lang="en-AU"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Federal</a:t>
            </a:r>
            <a:endParaRPr lang="en-AU" dirty="0"/>
          </a:p>
        </p:txBody>
      </p:sp>
      <p:sp>
        <p:nvSpPr>
          <p:cNvPr id="3" name="Content Placeholder 2"/>
          <p:cNvSpPr>
            <a:spLocks noGrp="1"/>
          </p:cNvSpPr>
          <p:nvPr>
            <p:ph idx="1"/>
          </p:nvPr>
        </p:nvSpPr>
        <p:spPr>
          <a:xfrm>
            <a:off x="457200" y="1268760"/>
            <a:ext cx="8229600" cy="4857403"/>
          </a:xfrm>
        </p:spPr>
        <p:txBody>
          <a:bodyPr>
            <a:normAutofit fontScale="92500" lnSpcReduction="10000"/>
          </a:bodyPr>
          <a:lstStyle/>
          <a:p>
            <a:r>
              <a:rPr lang="en-AU" dirty="0" smtClean="0"/>
              <a:t>National policies- particularly for NHPA</a:t>
            </a:r>
          </a:p>
          <a:p>
            <a:r>
              <a:rPr lang="en-AU" dirty="0" smtClean="0"/>
              <a:t>Provide funding for health care services and research</a:t>
            </a:r>
          </a:p>
          <a:p>
            <a:r>
              <a:rPr lang="en-AU" dirty="0" smtClean="0"/>
              <a:t>Fund a range of health promotion such as immunise Australia, Breast Screen and Pap Smear</a:t>
            </a:r>
          </a:p>
          <a:p>
            <a:r>
              <a:rPr lang="en-AU" dirty="0" smtClean="0"/>
              <a:t>Quarantine</a:t>
            </a:r>
          </a:p>
          <a:p>
            <a:r>
              <a:rPr lang="en-AU" dirty="0" smtClean="0"/>
              <a:t>Medicare and PBS</a:t>
            </a:r>
          </a:p>
          <a:p>
            <a:r>
              <a:rPr lang="en-AU" dirty="0" smtClean="0"/>
              <a:t>Age care</a:t>
            </a:r>
          </a:p>
          <a:p>
            <a:r>
              <a:rPr lang="en-AU" dirty="0" smtClean="0"/>
              <a:t>Regulate private health insurance</a:t>
            </a:r>
          </a:p>
          <a:p>
            <a:r>
              <a:rPr lang="en-AU" dirty="0" smtClean="0"/>
              <a:t>Devise food safety laws and regulations</a:t>
            </a:r>
            <a:endParaRPr lang="en-A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State</a:t>
            </a:r>
            <a:endParaRPr lang="en-AU" dirty="0"/>
          </a:p>
        </p:txBody>
      </p:sp>
      <p:sp>
        <p:nvSpPr>
          <p:cNvPr id="3" name="Content Placeholder 2"/>
          <p:cNvSpPr>
            <a:spLocks noGrp="1"/>
          </p:cNvSpPr>
          <p:nvPr>
            <p:ph idx="1"/>
          </p:nvPr>
        </p:nvSpPr>
        <p:spPr/>
        <p:txBody>
          <a:bodyPr>
            <a:normAutofit fontScale="92500"/>
          </a:bodyPr>
          <a:lstStyle/>
          <a:p>
            <a:r>
              <a:rPr lang="en-AU" dirty="0" smtClean="0"/>
              <a:t>Provide health services such as hospitals and a range of prevention programs such as Vic Health</a:t>
            </a:r>
          </a:p>
          <a:p>
            <a:r>
              <a:rPr lang="en-AU" dirty="0" smtClean="0"/>
              <a:t>Govern schools</a:t>
            </a:r>
          </a:p>
          <a:p>
            <a:r>
              <a:rPr lang="en-AU" dirty="0" smtClean="0"/>
              <a:t>Implement national Mental Health </a:t>
            </a:r>
            <a:r>
              <a:rPr lang="en-AU" dirty="0" err="1" smtClean="0"/>
              <a:t>Stratergy</a:t>
            </a:r>
            <a:endParaRPr lang="en-AU" dirty="0" smtClean="0"/>
          </a:p>
          <a:p>
            <a:r>
              <a:rPr lang="en-AU" dirty="0" smtClean="0"/>
              <a:t>Ambulance</a:t>
            </a:r>
          </a:p>
          <a:p>
            <a:r>
              <a:rPr lang="en-AU" dirty="0" smtClean="0"/>
              <a:t>Licensing GPS, private hospital</a:t>
            </a:r>
          </a:p>
          <a:p>
            <a:r>
              <a:rPr lang="en-AU" dirty="0" smtClean="0"/>
              <a:t>Legislation including road rules and smoking bans</a:t>
            </a:r>
          </a:p>
          <a:p>
            <a:endParaRPr lang="en-AU" dirty="0" smtClean="0"/>
          </a:p>
          <a:p>
            <a:pPr algn="r"/>
            <a:endParaRPr lang="en-A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Local</a:t>
            </a:r>
            <a:endParaRPr lang="en-AU" dirty="0"/>
          </a:p>
        </p:txBody>
      </p:sp>
      <p:sp>
        <p:nvSpPr>
          <p:cNvPr id="3" name="Content Placeholder 2"/>
          <p:cNvSpPr>
            <a:spLocks noGrp="1"/>
          </p:cNvSpPr>
          <p:nvPr>
            <p:ph idx="1"/>
          </p:nvPr>
        </p:nvSpPr>
        <p:spPr/>
        <p:txBody>
          <a:bodyPr>
            <a:normAutofit fontScale="92500" lnSpcReduction="10000"/>
          </a:bodyPr>
          <a:lstStyle/>
          <a:p>
            <a:r>
              <a:rPr lang="en-AU" dirty="0" smtClean="0"/>
              <a:t>Health inspections</a:t>
            </a:r>
          </a:p>
          <a:p>
            <a:r>
              <a:rPr lang="en-AU" dirty="0" smtClean="0"/>
              <a:t>Removal of waste</a:t>
            </a:r>
          </a:p>
          <a:p>
            <a:r>
              <a:rPr lang="en-AU" dirty="0" smtClean="0"/>
              <a:t>Water quality testing</a:t>
            </a:r>
          </a:p>
          <a:p>
            <a:r>
              <a:rPr lang="en-AU" dirty="0" smtClean="0"/>
              <a:t>Maintaining parks, sporting facilities</a:t>
            </a:r>
          </a:p>
          <a:p>
            <a:r>
              <a:rPr lang="en-AU" dirty="0" smtClean="0"/>
              <a:t>Monitoring environmental health such as noise and pollution levels</a:t>
            </a:r>
          </a:p>
          <a:p>
            <a:r>
              <a:rPr lang="en-AU" dirty="0" smtClean="0"/>
              <a:t>Deliver immunisation</a:t>
            </a:r>
          </a:p>
          <a:p>
            <a:r>
              <a:rPr lang="en-AU" dirty="0" smtClean="0"/>
              <a:t>Co-ordinate meals on wheels</a:t>
            </a:r>
          </a:p>
          <a:p>
            <a:r>
              <a:rPr lang="en-AU" smtClean="0"/>
              <a:t>Implement municipal </a:t>
            </a:r>
            <a:r>
              <a:rPr lang="en-AU" dirty="0" smtClean="0"/>
              <a:t>health care plans</a:t>
            </a:r>
            <a:endParaRPr lang="en-AU"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283</Words>
  <Application>Microsoft Office PowerPoint</Application>
  <PresentationFormat>On-screen Show (4:3)</PresentationFormat>
  <Paragraphs>56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Australian Health Care System</vt:lpstr>
      <vt:lpstr>Public or Private</vt:lpstr>
      <vt:lpstr>Slide 3</vt:lpstr>
      <vt:lpstr>Funding</vt:lpstr>
      <vt:lpstr>Slide 5</vt:lpstr>
      <vt:lpstr>Federal</vt:lpstr>
      <vt:lpstr>State</vt:lpstr>
      <vt:lpstr>Local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Australian Health Care System</dc:title>
  <dc:creator>Education</dc:creator>
  <cp:lastModifiedBy>Education</cp:lastModifiedBy>
  <cp:revision>4</cp:revision>
  <dcterms:created xsi:type="dcterms:W3CDTF">2011-05-19T03:06:53Z</dcterms:created>
  <dcterms:modified xsi:type="dcterms:W3CDTF">2011-05-19T03:44:31Z</dcterms:modified>
</cp:coreProperties>
</file>