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408AE-B0AF-4C48-AA9D-56B7B413A29C}" type="datetimeFigureOut">
              <a:rPr lang="en-AU" smtClean="0"/>
              <a:pPr/>
              <a:t>30/12/2011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BA562B-A07F-405D-B817-F1696B306F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08AE-B0AF-4C48-AA9D-56B7B413A29C}" type="datetimeFigureOut">
              <a:rPr lang="en-AU" smtClean="0"/>
              <a:pPr/>
              <a:t>30/12/2011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62B-A07F-405D-B817-F1696B306F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08AE-B0AF-4C48-AA9D-56B7B413A29C}" type="datetimeFigureOut">
              <a:rPr lang="en-AU" smtClean="0"/>
              <a:pPr/>
              <a:t>30/12/2011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62B-A07F-405D-B817-F1696B306F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08AE-B0AF-4C48-AA9D-56B7B413A29C}" type="datetimeFigureOut">
              <a:rPr lang="en-AU" smtClean="0"/>
              <a:pPr/>
              <a:t>30/12/2011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62B-A07F-405D-B817-F1696B306F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08AE-B0AF-4C48-AA9D-56B7B413A29C}" type="datetimeFigureOut">
              <a:rPr lang="en-AU" smtClean="0"/>
              <a:pPr/>
              <a:t>30/12/2011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62B-A07F-405D-B817-F1696B306F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08AE-B0AF-4C48-AA9D-56B7B413A29C}" type="datetimeFigureOut">
              <a:rPr lang="en-AU" smtClean="0"/>
              <a:pPr/>
              <a:t>30/12/2011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62B-A07F-405D-B817-F1696B306F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408AE-B0AF-4C48-AA9D-56B7B413A29C}" type="datetimeFigureOut">
              <a:rPr lang="en-AU" smtClean="0"/>
              <a:pPr/>
              <a:t>30/12/2011</a:t>
            </a:fld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BA562B-A07F-405D-B817-F1696B306F6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408AE-B0AF-4C48-AA9D-56B7B413A29C}" type="datetimeFigureOut">
              <a:rPr lang="en-AU" smtClean="0"/>
              <a:pPr/>
              <a:t>30/12/2011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BA562B-A07F-405D-B817-F1696B306F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08AE-B0AF-4C48-AA9D-56B7B413A29C}" type="datetimeFigureOut">
              <a:rPr lang="en-AU" smtClean="0"/>
              <a:pPr/>
              <a:t>30/12/2011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62B-A07F-405D-B817-F1696B306F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08AE-B0AF-4C48-AA9D-56B7B413A29C}" type="datetimeFigureOut">
              <a:rPr lang="en-AU" smtClean="0"/>
              <a:pPr/>
              <a:t>30/12/2011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62B-A07F-405D-B817-F1696B306F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08AE-B0AF-4C48-AA9D-56B7B413A29C}" type="datetimeFigureOut">
              <a:rPr lang="en-AU" smtClean="0"/>
              <a:pPr/>
              <a:t>30/12/2011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62B-A07F-405D-B817-F1696B306F6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408AE-B0AF-4C48-AA9D-56B7B413A29C}" type="datetimeFigureOut">
              <a:rPr lang="en-AU" smtClean="0"/>
              <a:pPr/>
              <a:t>30/12/2011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BA562B-A07F-405D-B817-F1696B306F6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ontent.jacplus.com.au/secure/ebooks/07314/073140999X/images/lightwindow/1-6-02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Comparing the health status of Australians to other developed countries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21088"/>
            <a:ext cx="3754760" cy="1752600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Key knowledge:</a:t>
            </a:r>
          </a:p>
          <a:p>
            <a:pPr>
              <a:buFont typeface="Arial" pitchFamily="34" charset="0"/>
              <a:buChar char="•"/>
            </a:pPr>
            <a:r>
              <a:rPr lang="en-AU" i="1" dirty="0" smtClean="0"/>
              <a:t>Health status of Australians compared with other developed countries, including Sweden, United States of America, United Kingdom and Japan</a:t>
            </a:r>
            <a:endParaRPr lang="en-AU" i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076056" y="4221088"/>
            <a:ext cx="3816424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skill: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Analyse data about</a:t>
            </a:r>
            <a:r>
              <a:rPr kumimoji="0" lang="en-AU" sz="2000" b="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health status of Australia’s population and that of other developed countries</a:t>
            </a:r>
            <a:endParaRPr kumimoji="0" lang="en-AU" sz="2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68084" y="548679"/>
            <a:ext cx="7820340" cy="1080121"/>
            <a:chOff x="323528" y="548679"/>
            <a:chExt cx="7820340" cy="1080121"/>
          </a:xfrm>
        </p:grpSpPr>
        <p:pic>
          <p:nvPicPr>
            <p:cNvPr id="14338" name="Picture 2" descr="http://www.33ff.com/flags/XL_flags_embossed/Sweden_flag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548679"/>
              <a:ext cx="1620181" cy="1080121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  <p:pic>
          <p:nvPicPr>
            <p:cNvPr id="14340" name="Picture 4" descr="http://www.emigratingoverseas.com/upload/images/dbi_flag_us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3768" y="548680"/>
              <a:ext cx="1620180" cy="1080120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  <p:pic>
          <p:nvPicPr>
            <p:cNvPr id="14342" name="Picture 6" descr="http://www.33ff.com/flags/XL_flags/United-Kingdom_flag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548680"/>
              <a:ext cx="1584176" cy="1008112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  <p:pic>
          <p:nvPicPr>
            <p:cNvPr id="14344" name="Picture 8" descr="http://www.mapsofworld.com/images/world-countries-flags/japan-flag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60232" y="548680"/>
              <a:ext cx="1483636" cy="1008112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/>
          <a:lstStyle/>
          <a:p>
            <a:r>
              <a:rPr lang="en-AU" dirty="0" smtClean="0"/>
              <a:t>PRACTICE EXAM QUESTION</a:t>
            </a:r>
            <a:endParaRPr lang="en-AU" dirty="0"/>
          </a:p>
        </p:txBody>
      </p:sp>
      <p:pic>
        <p:nvPicPr>
          <p:cNvPr id="5" name="Content Placeholder 4" descr="1-6-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808986"/>
            <a:ext cx="6155089" cy="3636238"/>
          </a:xfrm>
        </p:spPr>
      </p:pic>
      <p:sp>
        <p:nvSpPr>
          <p:cNvPr id="6" name="TextBox 5"/>
          <p:cNvSpPr txBox="1"/>
          <p:nvPr/>
        </p:nvSpPr>
        <p:spPr>
          <a:xfrm>
            <a:off x="395536" y="5301208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Question 1</a:t>
            </a:r>
          </a:p>
          <a:p>
            <a:r>
              <a:rPr lang="en-AU" dirty="0" smtClean="0"/>
              <a:t>Identify two trends in the rates of cardiovascular disease.</a:t>
            </a:r>
          </a:p>
          <a:p>
            <a:endParaRPr lang="en-AU" dirty="0"/>
          </a:p>
          <a:p>
            <a:r>
              <a:rPr lang="en-AU" dirty="0" smtClean="0"/>
              <a:t>Question 2</a:t>
            </a:r>
          </a:p>
          <a:p>
            <a:r>
              <a:rPr lang="en-AU" dirty="0" smtClean="0"/>
              <a:t>Suggest two reasons for the changes indicated in question 1.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26876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i="1" u="sng" dirty="0" smtClean="0"/>
              <a:t>Projected numbers of older patients with certain heart, stroke and vascular conditions, Australia</a:t>
            </a:r>
            <a:endParaRPr lang="en-AU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overall picture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The health status of Australians is generally similar to that of other developed countries and in many cases, it is better</a:t>
            </a:r>
          </a:p>
          <a:p>
            <a:r>
              <a:rPr lang="en-AU" dirty="0" smtClean="0"/>
              <a:t>Australia’s level of health continues to improve</a:t>
            </a:r>
          </a:p>
          <a:p>
            <a:pPr algn="ctr">
              <a:buNone/>
            </a:pPr>
            <a:endParaRPr lang="en-AU" i="1" dirty="0" smtClean="0"/>
          </a:p>
          <a:p>
            <a:pPr algn="ctr">
              <a:buNone/>
            </a:pPr>
            <a:r>
              <a:rPr lang="en-AU" i="1" dirty="0" smtClean="0"/>
              <a:t>Developed countries: a country that has advanced adequately with regards to economy, technology and health status</a:t>
            </a:r>
          </a:p>
          <a:p>
            <a:pPr algn="ctr">
              <a:buNone/>
            </a:pPr>
            <a:r>
              <a:rPr lang="en-AU" i="1" dirty="0" smtClean="0"/>
              <a:t>Organisation for economic cooperation and development (OECD): an organisation of 30 developed countries, including Australia</a:t>
            </a:r>
          </a:p>
        </p:txBody>
      </p:sp>
      <p:pic>
        <p:nvPicPr>
          <p:cNvPr id="1026" name="Picture 2" descr="http://advanceaustraliafair.org/australia-map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32656"/>
            <a:ext cx="2592288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Life expectancy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963552"/>
          </a:xfrm>
        </p:spPr>
        <p:txBody>
          <a:bodyPr>
            <a:normAutofit/>
          </a:bodyPr>
          <a:lstStyle/>
          <a:p>
            <a:r>
              <a:rPr lang="en-AU" sz="2400" dirty="0" smtClean="0"/>
              <a:t>Australia enjoys one of the healthiest in the world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2492896"/>
          <a:ext cx="8827228" cy="3948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843"/>
                <a:gridCol w="2246741"/>
                <a:gridCol w="1452161"/>
                <a:gridCol w="1452161"/>
                <a:gridCol w="1452161"/>
                <a:gridCol w="1452161"/>
              </a:tblGrid>
              <a:tr h="56406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Life expectancy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HALE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</a:tr>
              <a:tr h="564062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/>
                          </a:solidFill>
                        </a:rPr>
                        <a:t>Rank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/>
                          </a:solidFill>
                        </a:rPr>
                        <a:t>Country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/>
                          </a:solidFill>
                        </a:rPr>
                        <a:t>Males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/>
                          </a:solidFill>
                        </a:rPr>
                        <a:t>Females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/>
                          </a:solidFill>
                        </a:rPr>
                        <a:t>Males 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/>
                          </a:solidFill>
                        </a:rPr>
                        <a:t>Females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64062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Japan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78.6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85.5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78</a:t>
                      </a:r>
                      <a:endParaRPr lang="en-AU" dirty="0"/>
                    </a:p>
                  </a:txBody>
                  <a:tcPr/>
                </a:tc>
              </a:tr>
              <a:tr h="564062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Australia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78.5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83.3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74</a:t>
                      </a:r>
                      <a:endParaRPr lang="en-AU" dirty="0"/>
                    </a:p>
                  </a:txBody>
                  <a:tcPr/>
                </a:tc>
              </a:tr>
              <a:tr h="564062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Sweden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78.4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82.8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74</a:t>
                      </a:r>
                      <a:endParaRPr lang="en-AU" dirty="0"/>
                    </a:p>
                  </a:txBody>
                  <a:tcPr/>
                </a:tc>
              </a:tr>
              <a:tr h="564062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United</a:t>
                      </a:r>
                      <a:r>
                        <a:rPr lang="en-AU" baseline="0" dirty="0" smtClean="0"/>
                        <a:t> Kingdom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76.9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81.1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72</a:t>
                      </a:r>
                      <a:endParaRPr lang="en-AU" dirty="0"/>
                    </a:p>
                  </a:txBody>
                  <a:tcPr/>
                </a:tc>
              </a:tr>
              <a:tr h="564062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United States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75.2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80.4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69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71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648866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WHO, 2009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Mortality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 smtClean="0"/>
              <a:t>Australia’s mortality rates from all causes are among the lowest in the world, consistent with Australia’s relatively high life expectancy.</a:t>
            </a:r>
          </a:p>
          <a:p>
            <a:r>
              <a:rPr lang="en-AU" sz="2000" dirty="0" smtClean="0"/>
              <a:t>Australia could improve rates of obesity, injury and diabetes</a:t>
            </a:r>
            <a:endParaRPr lang="en-AU" sz="2000" dirty="0"/>
          </a:p>
        </p:txBody>
      </p:sp>
      <p:sp>
        <p:nvSpPr>
          <p:cNvPr id="16386" name="AutoShape 2" descr="graphs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3825" y="-1195388"/>
            <a:ext cx="6191250" cy="2505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" name="Picture 4" descr="1-6-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645024"/>
            <a:ext cx="6927739" cy="28030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5022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smtClean="0"/>
              <a:t>Age-standardised mortality rates (per 100 000) for selected developed countries      </a:t>
            </a:r>
            <a:r>
              <a:rPr lang="en-AU" sz="1400" i="1" dirty="0" smtClean="0"/>
              <a:t>Source:</a:t>
            </a:r>
            <a:r>
              <a:rPr lang="en-AU" sz="1400" dirty="0" smtClean="0"/>
              <a:t> WHO.</a:t>
            </a:r>
            <a:endParaRPr lang="en-A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/>
          <a:lstStyle/>
          <a:p>
            <a:r>
              <a:rPr lang="en-AU" dirty="0" smtClean="0"/>
              <a:t>Mortality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75564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The U5MR rate is also low compared to global averages</a:t>
            </a:r>
          </a:p>
          <a:p>
            <a:r>
              <a:rPr lang="en-AU" dirty="0" smtClean="0"/>
              <a:t>Not as low as Sweden and Japan, indicating room for improvement</a:t>
            </a:r>
          </a:p>
        </p:txBody>
      </p:sp>
      <p:pic>
        <p:nvPicPr>
          <p:cNvPr id="5" name="Picture 4" descr="1-6-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319452"/>
            <a:ext cx="7569796" cy="27018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77607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smtClean="0"/>
              <a:t>U5MR in Australia is among the lowest in the world.             </a:t>
            </a:r>
            <a:r>
              <a:rPr lang="en-AU" sz="1400" i="1" dirty="0" smtClean="0"/>
              <a:t>Source:</a:t>
            </a:r>
            <a:r>
              <a:rPr lang="en-AU" sz="1400" dirty="0" smtClean="0"/>
              <a:t> United Nations</a:t>
            </a:r>
            <a:endParaRPr lang="en-A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en-AU" dirty="0" smtClean="0"/>
              <a:t>Mortality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25112"/>
          </a:xfrm>
        </p:spPr>
        <p:txBody>
          <a:bodyPr>
            <a:normAutofit/>
          </a:bodyPr>
          <a:lstStyle/>
          <a:p>
            <a:r>
              <a:rPr lang="en-AU" sz="2400" dirty="0" smtClean="0"/>
              <a:t>The leading causes of death in Australia are similar to those in other developed countries (cancer and cardiovascular disease)</a:t>
            </a:r>
          </a:p>
          <a:p>
            <a:r>
              <a:rPr lang="en-AU" sz="2400" dirty="0" smtClean="0"/>
              <a:t>This is possibly a reflection on the similar lifestyles that Australians share with these countries</a:t>
            </a:r>
            <a:endParaRPr lang="en-AU" sz="2400" dirty="0"/>
          </a:p>
        </p:txBody>
      </p:sp>
      <p:pic>
        <p:nvPicPr>
          <p:cNvPr id="5" name="Picture 4" descr="1-6-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861048"/>
            <a:ext cx="6291525" cy="23907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smtClean="0"/>
              <a:t>Age-standardised death rates per 100 000 for cancer and cardiovascular disease (2002) in selected developed countries         </a:t>
            </a:r>
            <a:r>
              <a:rPr lang="en-AU" sz="1400" i="1" dirty="0" smtClean="0"/>
              <a:t>Source:</a:t>
            </a:r>
            <a:r>
              <a:rPr lang="en-AU" sz="1400" dirty="0" smtClean="0"/>
              <a:t> WHO.</a:t>
            </a:r>
            <a:endParaRPr lang="en-A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Morbidity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The causes of morbidity in Australia are similar to those in other developed countries</a:t>
            </a:r>
          </a:p>
          <a:p>
            <a:r>
              <a:rPr lang="en-AU" dirty="0" smtClean="0"/>
              <a:t>A decrease in mortality rates has resulted in increased morbidity rates for many conditions</a:t>
            </a:r>
          </a:p>
          <a:p>
            <a:r>
              <a:rPr lang="en-AU" dirty="0" smtClean="0"/>
              <a:t>Lifestyle diseases tend to dominate morbidity data in developed countries ( compared to communicable diseases in developing countries)</a:t>
            </a:r>
          </a:p>
          <a:p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 algn="ctr">
              <a:buNone/>
            </a:pPr>
            <a:r>
              <a:rPr lang="en-AU" dirty="0" smtClean="0"/>
              <a:t>Major causes of morbidity in all five countries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47664" y="4877152"/>
          <a:ext cx="547606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034"/>
                <a:gridCol w="2738034"/>
              </a:tblGrid>
              <a:tr h="213361">
                <a:tc>
                  <a:txBody>
                    <a:bodyPr/>
                    <a:lstStyle/>
                    <a:p>
                      <a:r>
                        <a:rPr lang="en-AU" dirty="0" smtClean="0"/>
                        <a:t>Obesity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Depression and other mental illnesses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4103947" y="3897053"/>
            <a:ext cx="432050" cy="38164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Morbidity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Australia are currently one of the most overweight/obese populations in the world behind the USA. Japan has significantly lower rates compared to Australia, USA, Sweden and UK</a:t>
            </a:r>
          </a:p>
          <a:p>
            <a:r>
              <a:rPr lang="en-AU" dirty="0" smtClean="0"/>
              <a:t>Japan has one of the highest suicide rates in the world</a:t>
            </a:r>
          </a:p>
          <a:p>
            <a:r>
              <a:rPr lang="en-AU" dirty="0" smtClean="0"/>
              <a:t>USA has the highest rate of mental illness in the world</a:t>
            </a:r>
          </a:p>
          <a:p>
            <a:r>
              <a:rPr lang="en-AU" dirty="0" smtClean="0"/>
              <a:t>Mental disorders contribute most to the YLDs in Australia</a:t>
            </a:r>
          </a:p>
          <a:p>
            <a:r>
              <a:rPr lang="en-AU" dirty="0" smtClean="0"/>
              <a:t>Cancer contributes most to the YLLs in Australia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Burden of disease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Japan and Sweden experience less DALYs per person compared to Australia, UK and USA</a:t>
            </a:r>
          </a:p>
          <a:p>
            <a:pPr>
              <a:buNone/>
            </a:pPr>
            <a:endParaRPr lang="en-AU" dirty="0" smtClean="0"/>
          </a:p>
        </p:txBody>
      </p:sp>
      <p:pic>
        <p:nvPicPr>
          <p:cNvPr id="4" name="Picture 3" descr="1-6-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212976"/>
            <a:ext cx="7450064" cy="28195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512" y="6577607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smtClean="0"/>
              <a:t>Estimated DALYs per 100 000 (age standardised) in selected developed countries, 2002      </a:t>
            </a:r>
            <a:r>
              <a:rPr lang="en-AU" sz="1400" i="1" dirty="0" smtClean="0"/>
              <a:t>Source:</a:t>
            </a:r>
            <a:r>
              <a:rPr lang="en-AU" sz="1400" dirty="0" smtClean="0"/>
              <a:t> WHO.</a:t>
            </a:r>
            <a:endParaRPr lang="en-A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259</TotalTime>
  <Words>534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Comparing the health status of Australians to other developed countries</vt:lpstr>
      <vt:lpstr>The overall picture</vt:lpstr>
      <vt:lpstr>Life expectancy</vt:lpstr>
      <vt:lpstr>Mortality</vt:lpstr>
      <vt:lpstr>Mortality</vt:lpstr>
      <vt:lpstr>Mortality</vt:lpstr>
      <vt:lpstr>Morbidity </vt:lpstr>
      <vt:lpstr>Morbidity</vt:lpstr>
      <vt:lpstr>Burden of disease</vt:lpstr>
      <vt:lpstr>PRACTICE EXAM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the health status of Australians to other developed countries</dc:title>
  <dc:creator>Education</dc:creator>
  <cp:lastModifiedBy>Andrew Beaumont</cp:lastModifiedBy>
  <cp:revision>28</cp:revision>
  <dcterms:created xsi:type="dcterms:W3CDTF">2011-11-23T00:09:54Z</dcterms:created>
  <dcterms:modified xsi:type="dcterms:W3CDTF">2011-12-30T04:45:38Z</dcterms:modified>
</cp:coreProperties>
</file>