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DED0215-19C2-45B9-8F37-94008472A13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ED0215-19C2-45B9-8F37-94008472A13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ED0215-19C2-45B9-8F37-94008472A13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ED0215-19C2-45B9-8F37-94008472A13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D0215-19C2-45B9-8F37-94008472A13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DED0215-19C2-45B9-8F37-94008472A13E}" type="datetimeFigureOut">
              <a:rPr lang="en-AU" smtClean="0"/>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DED0215-19C2-45B9-8F37-94008472A13E}" type="datetimeFigureOut">
              <a:rPr lang="en-AU" smtClean="0"/>
              <a:t>1/09/2011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DED0215-19C2-45B9-8F37-94008472A13E}" type="datetimeFigureOut">
              <a:rPr lang="en-AU" smtClean="0"/>
              <a:t>1/09/2011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D0215-19C2-45B9-8F37-94008472A13E}" type="datetimeFigureOut">
              <a:rPr lang="en-AU" smtClean="0"/>
              <a:t>1/09/2011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D0215-19C2-45B9-8F37-94008472A13E}" type="datetimeFigureOut">
              <a:rPr lang="en-AU" smtClean="0"/>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D0215-19C2-45B9-8F37-94008472A13E}" type="datetimeFigureOut">
              <a:rPr lang="en-AU" smtClean="0"/>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4BE3A1A-3A23-41FB-A52A-3B4F7B85A88C}"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D0215-19C2-45B9-8F37-94008472A13E}" type="datetimeFigureOut">
              <a:rPr lang="en-AU" smtClean="0"/>
              <a:t>1/09/2011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E3A1A-3A23-41FB-A52A-3B4F7B85A88C}"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Human development and sustainability</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interrelationship producing sustainable human development</a:t>
            </a:r>
            <a:endParaRPr lang="en-AU" dirty="0"/>
          </a:p>
        </p:txBody>
      </p:sp>
      <p:graphicFrame>
        <p:nvGraphicFramePr>
          <p:cNvPr id="4" name="Content Placeholder 3"/>
          <p:cNvGraphicFramePr>
            <a:graphicFrameLocks noGrp="1"/>
          </p:cNvGraphicFramePr>
          <p:nvPr>
            <p:ph idx="1"/>
          </p:nvPr>
        </p:nvGraphicFramePr>
        <p:xfrm>
          <a:off x="457200" y="1600200"/>
          <a:ext cx="8229600" cy="2977698"/>
        </p:xfrm>
        <a:graphic>
          <a:graphicData uri="http://schemas.openxmlformats.org/drawingml/2006/table">
            <a:tbl>
              <a:tblPr firstRow="1" bandRow="1">
                <a:tableStyleId>{5C22544A-7EE6-4342-B048-85BDC9FD1C3A}</a:tableStyleId>
              </a:tblPr>
              <a:tblGrid>
                <a:gridCol w="2743200"/>
                <a:gridCol w="2743200"/>
                <a:gridCol w="2743200"/>
              </a:tblGrid>
              <a:tr h="691698">
                <a:tc>
                  <a:txBody>
                    <a:bodyPr/>
                    <a:lstStyle/>
                    <a:p>
                      <a:r>
                        <a:rPr lang="en-AU" dirty="0" smtClean="0"/>
                        <a:t>Health</a:t>
                      </a:r>
                      <a:endParaRPr lang="en-AU" dirty="0"/>
                    </a:p>
                  </a:txBody>
                  <a:tcPr/>
                </a:tc>
                <a:tc>
                  <a:txBody>
                    <a:bodyPr/>
                    <a:lstStyle/>
                    <a:p>
                      <a:r>
                        <a:rPr lang="en-AU" dirty="0" smtClean="0"/>
                        <a:t>Human development</a:t>
                      </a:r>
                      <a:endParaRPr lang="en-AU" dirty="0"/>
                    </a:p>
                  </a:txBody>
                  <a:tcPr/>
                </a:tc>
                <a:tc>
                  <a:txBody>
                    <a:bodyPr/>
                    <a:lstStyle/>
                    <a:p>
                      <a:r>
                        <a:rPr lang="en-AU" dirty="0" smtClean="0"/>
                        <a:t>sustainability</a:t>
                      </a:r>
                      <a:endParaRPr lang="en-AU" dirty="0"/>
                    </a:p>
                  </a:txBody>
                  <a:tcPr/>
                </a:tc>
              </a:tr>
              <a:tr h="2217222">
                <a:tc>
                  <a:txBody>
                    <a:bodyPr/>
                    <a:lstStyle/>
                    <a:p>
                      <a:pPr>
                        <a:buFont typeface="Arial" pitchFamily="34" charset="0"/>
                        <a:buChar char="•"/>
                      </a:pPr>
                      <a:r>
                        <a:rPr lang="en-AU" sz="2400" dirty="0" smtClean="0"/>
                        <a:t>Physical</a:t>
                      </a:r>
                    </a:p>
                    <a:p>
                      <a:pPr>
                        <a:buFont typeface="Arial" pitchFamily="34" charset="0"/>
                        <a:buChar char="•"/>
                      </a:pPr>
                      <a:r>
                        <a:rPr lang="en-AU" sz="2400" dirty="0" smtClean="0"/>
                        <a:t>Social</a:t>
                      </a:r>
                    </a:p>
                    <a:p>
                      <a:pPr>
                        <a:buFont typeface="Arial" pitchFamily="34" charset="0"/>
                        <a:buChar char="•"/>
                      </a:pPr>
                      <a:r>
                        <a:rPr lang="en-AU" sz="2400" dirty="0" smtClean="0"/>
                        <a:t>mental</a:t>
                      </a:r>
                      <a:endParaRPr lang="en-AU" sz="2400" dirty="0"/>
                    </a:p>
                  </a:txBody>
                  <a:tcPr/>
                </a:tc>
                <a:tc>
                  <a:txBody>
                    <a:bodyPr/>
                    <a:lstStyle/>
                    <a:p>
                      <a:pPr>
                        <a:buFont typeface="Arial" pitchFamily="34" charset="0"/>
                        <a:buChar char="•"/>
                      </a:pPr>
                      <a:r>
                        <a:rPr lang="en-AU" sz="2400" dirty="0" smtClean="0"/>
                        <a:t>Increasing choice</a:t>
                      </a:r>
                    </a:p>
                    <a:p>
                      <a:pPr>
                        <a:buFont typeface="Arial" pitchFamily="34" charset="0"/>
                        <a:buChar char="•"/>
                      </a:pPr>
                      <a:r>
                        <a:rPr lang="en-AU" sz="2400" dirty="0" smtClean="0"/>
                        <a:t>Access to knowledge</a:t>
                      </a:r>
                    </a:p>
                    <a:p>
                      <a:pPr>
                        <a:buFont typeface="Arial" pitchFamily="34" charset="0"/>
                        <a:buChar char="•"/>
                      </a:pPr>
                      <a:r>
                        <a:rPr lang="en-AU" sz="2400" dirty="0" smtClean="0"/>
                        <a:t>Decent st</a:t>
                      </a:r>
                      <a:r>
                        <a:rPr lang="en-AU" sz="2400" dirty="0" smtClean="0"/>
                        <a:t>andard of living</a:t>
                      </a:r>
                      <a:endParaRPr lang="en-AU" sz="2400" dirty="0" smtClean="0"/>
                    </a:p>
                    <a:p>
                      <a:pPr>
                        <a:buFont typeface="Arial" pitchFamily="34" charset="0"/>
                        <a:buChar char="•"/>
                      </a:pPr>
                      <a:endParaRPr lang="en-AU" sz="2400" dirty="0"/>
                    </a:p>
                  </a:txBody>
                  <a:tcPr/>
                </a:tc>
                <a:tc>
                  <a:txBody>
                    <a:bodyPr/>
                    <a:lstStyle/>
                    <a:p>
                      <a:pPr>
                        <a:buFont typeface="Arial" pitchFamily="34" charset="0"/>
                        <a:buChar char="•"/>
                      </a:pPr>
                      <a:r>
                        <a:rPr lang="en-AU" sz="2400" dirty="0" smtClean="0"/>
                        <a:t>Social</a:t>
                      </a:r>
                    </a:p>
                    <a:p>
                      <a:pPr>
                        <a:buFont typeface="Arial" pitchFamily="34" charset="0"/>
                        <a:buChar char="•"/>
                      </a:pPr>
                      <a:r>
                        <a:rPr lang="en-AU" sz="2400" dirty="0" smtClean="0"/>
                        <a:t>Economic</a:t>
                      </a:r>
                    </a:p>
                    <a:p>
                      <a:pPr>
                        <a:buFont typeface="Arial" pitchFamily="34" charset="0"/>
                        <a:buChar char="•"/>
                      </a:pPr>
                      <a:r>
                        <a:rPr lang="en-AU" sz="2400" dirty="0" smtClean="0"/>
                        <a:t>environmental</a:t>
                      </a:r>
                      <a:endParaRPr lang="en-AU" sz="24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Sustainable human development is achieved by</a:t>
            </a:r>
            <a:endParaRPr lang="en-AU" dirty="0"/>
          </a:p>
        </p:txBody>
      </p:sp>
      <p:graphicFrame>
        <p:nvGraphicFramePr>
          <p:cNvPr id="4" name="Content Placeholder 3"/>
          <p:cNvGraphicFramePr>
            <a:graphicFrameLocks noGrp="1"/>
          </p:cNvGraphicFramePr>
          <p:nvPr>
            <p:ph idx="1"/>
          </p:nvPr>
        </p:nvGraphicFramePr>
        <p:xfrm>
          <a:off x="179512" y="1484784"/>
          <a:ext cx="8964489" cy="5515456"/>
        </p:xfrm>
        <a:graphic>
          <a:graphicData uri="http://schemas.openxmlformats.org/drawingml/2006/table">
            <a:tbl>
              <a:tblPr firstRow="1" bandRow="1">
                <a:tableStyleId>{5C22544A-7EE6-4342-B048-85BDC9FD1C3A}</a:tableStyleId>
              </a:tblPr>
              <a:tblGrid>
                <a:gridCol w="2988163"/>
                <a:gridCol w="2988163"/>
                <a:gridCol w="2988163"/>
              </a:tblGrid>
              <a:tr h="378766">
                <a:tc>
                  <a:txBody>
                    <a:bodyPr/>
                    <a:lstStyle/>
                    <a:p>
                      <a:r>
                        <a:rPr lang="en-AU" dirty="0" smtClean="0"/>
                        <a:t>Health</a:t>
                      </a:r>
                      <a:endParaRPr lang="en-AU" dirty="0"/>
                    </a:p>
                  </a:txBody>
                  <a:tcPr/>
                </a:tc>
                <a:tc>
                  <a:txBody>
                    <a:bodyPr/>
                    <a:lstStyle/>
                    <a:p>
                      <a:r>
                        <a:rPr lang="en-AU" dirty="0" smtClean="0"/>
                        <a:t>Human development</a:t>
                      </a:r>
                      <a:endParaRPr lang="en-AU" dirty="0"/>
                    </a:p>
                  </a:txBody>
                  <a:tcPr/>
                </a:tc>
                <a:tc>
                  <a:txBody>
                    <a:bodyPr/>
                    <a:lstStyle/>
                    <a:p>
                      <a:r>
                        <a:rPr lang="en-AU" dirty="0" smtClean="0"/>
                        <a:t>sustainability</a:t>
                      </a:r>
                      <a:endParaRPr lang="en-AU" dirty="0"/>
                    </a:p>
                  </a:txBody>
                  <a:tcPr/>
                </a:tc>
              </a:tr>
              <a:tr h="5136690">
                <a:tc>
                  <a:txBody>
                    <a:bodyPr/>
                    <a:lstStyle/>
                    <a:p>
                      <a:r>
                        <a:rPr lang="en-AU" dirty="0" smtClean="0"/>
                        <a:t>People</a:t>
                      </a:r>
                      <a:r>
                        <a:rPr lang="en-AU" baseline="0" dirty="0" smtClean="0"/>
                        <a:t> in optimal health. Reduced risk of disease and health determinants. Knowledge of how to look after ones health. Increased life expectancy and access to health resources for prevention and management of conditions is needed</a:t>
                      </a:r>
                      <a:endParaRPr lang="en-AU" dirty="0"/>
                    </a:p>
                  </a:txBody>
                  <a:tcPr/>
                </a:tc>
                <a:tc>
                  <a:txBody>
                    <a:bodyPr/>
                    <a:lstStyle/>
                    <a:p>
                      <a:r>
                        <a:rPr lang="en-AU" dirty="0" smtClean="0"/>
                        <a:t>People having access to resources including education,</a:t>
                      </a:r>
                      <a:r>
                        <a:rPr lang="en-AU" baseline="0" dirty="0" smtClean="0"/>
                        <a:t> health and a decent standard of living.</a:t>
                      </a:r>
                    </a:p>
                    <a:p>
                      <a:r>
                        <a:rPr lang="en-AU" baseline="0" dirty="0" smtClean="0"/>
                        <a:t>Being able to participate in the life of their community and decisions affecting their lives. </a:t>
                      </a:r>
                      <a:r>
                        <a:rPr lang="en-AU" baseline="0" dirty="0" err="1" smtClean="0"/>
                        <a:t>Eg</a:t>
                      </a:r>
                      <a:r>
                        <a:rPr lang="en-AU" baseline="0" dirty="0" smtClean="0"/>
                        <a:t> people living in peace and security, with safe water and sanitation, access to nutritious foods and choice of employment. People are able to make decisions affecting their own lives without fear and have the power and knowledge to positively impact health status</a:t>
                      </a:r>
                      <a:endParaRPr lang="en-AU" dirty="0"/>
                    </a:p>
                  </a:txBody>
                  <a:tcPr/>
                </a:tc>
                <a:tc>
                  <a:txBody>
                    <a:bodyPr/>
                    <a:lstStyle/>
                    <a:p>
                      <a:r>
                        <a:rPr lang="en-AU" dirty="0" smtClean="0"/>
                        <a:t>The needs of the current generation are met, such as supply of crops for food, but there is a focus on protecting and ensuring the needs of the future are not compromised; for example. Using techniques such as crop rotation to ensure</a:t>
                      </a:r>
                      <a:r>
                        <a:rPr lang="en-AU" baseline="0" dirty="0" smtClean="0"/>
                        <a:t> soil quality remains viable and fertilising the soil for continued productivity.</a:t>
                      </a:r>
                      <a:endParaRPr lang="en-AU"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Unsustainable human development</a:t>
            </a:r>
            <a:endParaRPr lang="en-AU" dirty="0"/>
          </a:p>
        </p:txBody>
      </p:sp>
      <p:graphicFrame>
        <p:nvGraphicFramePr>
          <p:cNvPr id="4" name="Content Placeholder 3"/>
          <p:cNvGraphicFramePr>
            <a:graphicFrameLocks noGrp="1"/>
          </p:cNvGraphicFramePr>
          <p:nvPr>
            <p:ph idx="1"/>
          </p:nvPr>
        </p:nvGraphicFramePr>
        <p:xfrm>
          <a:off x="457200" y="1600200"/>
          <a:ext cx="8229600" cy="4302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AU" dirty="0" smtClean="0"/>
                        <a:t>Health</a:t>
                      </a:r>
                      <a:endParaRPr lang="en-AU" dirty="0"/>
                    </a:p>
                  </a:txBody>
                  <a:tcPr/>
                </a:tc>
                <a:tc>
                  <a:txBody>
                    <a:bodyPr/>
                    <a:lstStyle/>
                    <a:p>
                      <a:r>
                        <a:rPr lang="en-AU" dirty="0" smtClean="0"/>
                        <a:t>Human development</a:t>
                      </a:r>
                      <a:endParaRPr lang="en-AU" dirty="0"/>
                    </a:p>
                  </a:txBody>
                  <a:tcPr/>
                </a:tc>
                <a:tc>
                  <a:txBody>
                    <a:bodyPr/>
                    <a:lstStyle/>
                    <a:p>
                      <a:r>
                        <a:rPr lang="en-AU" dirty="0" smtClean="0"/>
                        <a:t>sustainability</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Life expectancy is reduced. People displaced from their homes suffer greater rates of disease such as malaria</a:t>
                      </a:r>
                      <a:r>
                        <a:rPr lang="en-AU" baseline="0" dirty="0" smtClean="0"/>
                        <a:t> and diarrhoea. This impacts wellbeing and health status. </a:t>
                      </a:r>
                      <a:br>
                        <a:rPr lang="en-AU" baseline="0" dirty="0" smtClean="0"/>
                      </a:br>
                      <a:r>
                        <a:rPr lang="en-AU" baseline="0" dirty="0" smtClean="0"/>
                        <a:t>Reduced income to purchase food leads to the possibility of malnourishment and this is also reflected in families and communities</a:t>
                      </a:r>
                      <a:endParaRPr lang="en-AU" dirty="0" smtClean="0"/>
                    </a:p>
                    <a:p>
                      <a:endParaRPr lang="en-AU" dirty="0"/>
                    </a:p>
                  </a:txBody>
                  <a:tcPr/>
                </a:tc>
                <a:tc>
                  <a:txBody>
                    <a:bodyPr/>
                    <a:lstStyle/>
                    <a:p>
                      <a:r>
                        <a:rPr lang="en-AU" dirty="0" smtClean="0"/>
                        <a:t>Situations</a:t>
                      </a:r>
                      <a:r>
                        <a:rPr lang="en-AU" baseline="0" dirty="0" smtClean="0"/>
                        <a:t> where people and communities do not have access to education. Communities living in areas of conflict. Resources such as food and facilities may not be available. People are not able to make their own decisions, have access to shelter, safe water and sanitation</a:t>
                      </a:r>
                      <a:endParaRPr lang="en-AU" dirty="0"/>
                    </a:p>
                  </a:txBody>
                  <a:tcPr/>
                </a:tc>
                <a:tc>
                  <a:txBody>
                    <a:bodyPr/>
                    <a:lstStyle/>
                    <a:p>
                      <a:r>
                        <a:rPr lang="en-AU" dirty="0" smtClean="0"/>
                        <a:t>Needs of current generation the focus individuals </a:t>
                      </a:r>
                      <a:r>
                        <a:rPr lang="en-AU" smtClean="0"/>
                        <a:t>and communities</a:t>
                      </a:r>
                      <a:r>
                        <a:rPr lang="en-AU" baseline="0" smtClean="0"/>
                        <a:t> </a:t>
                      </a:r>
                      <a:r>
                        <a:rPr lang="en-AU" baseline="0" dirty="0" smtClean="0"/>
                        <a:t>have to do what it takes to survive the present and are unable to consider the impact of their actions on the future generations </a:t>
                      </a:r>
                      <a:endParaRPr lang="en-AU"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330</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Human development and sustainability</vt:lpstr>
      <vt:lpstr>The interrelationship producing sustainable human development</vt:lpstr>
      <vt:lpstr>Sustainable human development is achieved by</vt:lpstr>
      <vt:lpstr>Unsustainable human development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development and sustainability</dc:title>
  <dc:creator>Education</dc:creator>
  <cp:lastModifiedBy>Education</cp:lastModifiedBy>
  <cp:revision>6</cp:revision>
  <dcterms:created xsi:type="dcterms:W3CDTF">2011-09-01T09:47:51Z</dcterms:created>
  <dcterms:modified xsi:type="dcterms:W3CDTF">2011-09-01T10:45:10Z</dcterms:modified>
</cp:coreProperties>
</file>