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9" r:id="rId3"/>
    <p:sldId id="260" r:id="rId4"/>
    <p:sldId id="257" r:id="rId5"/>
    <p:sldId id="261" r:id="rId6"/>
    <p:sldId id="280" r:id="rId7"/>
    <p:sldId id="262" r:id="rId8"/>
    <p:sldId id="263" r:id="rId9"/>
    <p:sldId id="281" r:id="rId10"/>
    <p:sldId id="264" r:id="rId11"/>
    <p:sldId id="278" r:id="rId12"/>
    <p:sldId id="265" r:id="rId13"/>
    <p:sldId id="266" r:id="rId14"/>
    <p:sldId id="267" r:id="rId15"/>
    <p:sldId id="277" r:id="rId16"/>
    <p:sldId id="268" r:id="rId17"/>
    <p:sldId id="269" r:id="rId18"/>
    <p:sldId id="270" r:id="rId19"/>
    <p:sldId id="271" r:id="rId20"/>
    <p:sldId id="258" r:id="rId21"/>
    <p:sldId id="272" r:id="rId22"/>
    <p:sldId id="273" r:id="rId23"/>
    <p:sldId id="274" r:id="rId24"/>
    <p:sldId id="275" r:id="rId25"/>
    <p:sldId id="276" r:id="rId26"/>
    <p:sldId id="282" r:id="rId27"/>
    <p:sldId id="283" r:id="rId28"/>
    <p:sldId id="284" r:id="rId29"/>
    <p:sldId id="285" r:id="rId30"/>
  </p:sldIdLst>
  <p:sldSz cx="9144000" cy="6858000" type="screen4x3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11031B-6935-49C6-9A0F-5F6D144F2314}" type="datetimeFigureOut">
              <a:rPr lang="en-AU" smtClean="0"/>
              <a:t>5/04/2011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2BB336-134F-4171-B497-BAED852FB651}" type="slidenum">
              <a:rPr lang="en-AU" smtClean="0"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720A7C7C-ABD8-4192-AB18-6F4515A29E38}" type="datetimeFigureOut">
              <a:rPr lang="en-AU" smtClean="0"/>
              <a:t>4/04/2011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CF3E6749-9718-4653-9A0B-BB1408D850B8}" type="slidenum">
              <a:rPr lang="en-AU" smtClean="0"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E6749-9718-4653-9A0B-BB1408D850B8}" type="slidenum">
              <a:rPr lang="en-AU" smtClean="0"/>
              <a:t>1</a:t>
            </a:fld>
            <a:endParaRPr lang="en-A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E6749-9718-4653-9A0B-BB1408D850B8}" type="slidenum">
              <a:rPr lang="en-AU" smtClean="0"/>
              <a:t>10</a:t>
            </a:fld>
            <a:endParaRPr lang="en-A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E6749-9718-4653-9A0B-BB1408D850B8}" type="slidenum">
              <a:rPr lang="en-AU" smtClean="0"/>
              <a:t>11</a:t>
            </a:fld>
            <a:endParaRPr lang="en-A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E6749-9718-4653-9A0B-BB1408D850B8}" type="slidenum">
              <a:rPr lang="en-AU" smtClean="0"/>
              <a:t>12</a:t>
            </a:fld>
            <a:endParaRPr lang="en-A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E6749-9718-4653-9A0B-BB1408D850B8}" type="slidenum">
              <a:rPr lang="en-AU" smtClean="0"/>
              <a:t>13</a:t>
            </a:fld>
            <a:endParaRPr lang="en-A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E6749-9718-4653-9A0B-BB1408D850B8}" type="slidenum">
              <a:rPr lang="en-AU" smtClean="0"/>
              <a:t>14</a:t>
            </a:fld>
            <a:endParaRPr lang="en-A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E6749-9718-4653-9A0B-BB1408D850B8}" type="slidenum">
              <a:rPr lang="en-AU" smtClean="0"/>
              <a:t>15</a:t>
            </a:fld>
            <a:endParaRPr lang="en-A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E6749-9718-4653-9A0B-BB1408D850B8}" type="slidenum">
              <a:rPr lang="en-AU" smtClean="0"/>
              <a:t>16</a:t>
            </a:fld>
            <a:endParaRPr lang="en-A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E6749-9718-4653-9A0B-BB1408D850B8}" type="slidenum">
              <a:rPr lang="en-AU" smtClean="0"/>
              <a:t>17</a:t>
            </a:fld>
            <a:endParaRPr lang="en-A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E6749-9718-4653-9A0B-BB1408D850B8}" type="slidenum">
              <a:rPr lang="en-AU" smtClean="0"/>
              <a:t>18</a:t>
            </a:fld>
            <a:endParaRPr lang="en-A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E6749-9718-4653-9A0B-BB1408D850B8}" type="slidenum">
              <a:rPr lang="en-AU" smtClean="0"/>
              <a:t>19</a:t>
            </a:fld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E6749-9718-4653-9A0B-BB1408D850B8}" type="slidenum">
              <a:rPr lang="en-AU" smtClean="0"/>
              <a:t>2</a:t>
            </a:fld>
            <a:endParaRPr lang="en-A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E6749-9718-4653-9A0B-BB1408D850B8}" type="slidenum">
              <a:rPr lang="en-AU" smtClean="0"/>
              <a:t>20</a:t>
            </a:fld>
            <a:endParaRPr lang="en-A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E6749-9718-4653-9A0B-BB1408D850B8}" type="slidenum">
              <a:rPr lang="en-AU" smtClean="0"/>
              <a:t>21</a:t>
            </a:fld>
            <a:endParaRPr lang="en-A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E6749-9718-4653-9A0B-BB1408D850B8}" type="slidenum">
              <a:rPr lang="en-AU" smtClean="0"/>
              <a:t>22</a:t>
            </a:fld>
            <a:endParaRPr lang="en-A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E6749-9718-4653-9A0B-BB1408D850B8}" type="slidenum">
              <a:rPr lang="en-AU" smtClean="0"/>
              <a:t>23</a:t>
            </a:fld>
            <a:endParaRPr lang="en-A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E6749-9718-4653-9A0B-BB1408D850B8}" type="slidenum">
              <a:rPr lang="en-AU" smtClean="0"/>
              <a:t>24</a:t>
            </a:fld>
            <a:endParaRPr lang="en-A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E6749-9718-4653-9A0B-BB1408D850B8}" type="slidenum">
              <a:rPr lang="en-AU" smtClean="0"/>
              <a:t>25</a:t>
            </a:fld>
            <a:endParaRPr lang="en-A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E6749-9718-4653-9A0B-BB1408D850B8}" type="slidenum">
              <a:rPr lang="en-AU" smtClean="0"/>
              <a:t>26</a:t>
            </a:fld>
            <a:endParaRPr lang="en-A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E6749-9718-4653-9A0B-BB1408D850B8}" type="slidenum">
              <a:rPr lang="en-AU" smtClean="0"/>
              <a:t>27</a:t>
            </a:fld>
            <a:endParaRPr lang="en-A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E6749-9718-4653-9A0B-BB1408D850B8}" type="slidenum">
              <a:rPr lang="en-AU" smtClean="0"/>
              <a:t>28</a:t>
            </a:fld>
            <a:endParaRPr lang="en-A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E6749-9718-4653-9A0B-BB1408D850B8}" type="slidenum">
              <a:rPr lang="en-AU" smtClean="0"/>
              <a:t>29</a:t>
            </a:fld>
            <a:endParaRPr lang="en-A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E6749-9718-4653-9A0B-BB1408D850B8}" type="slidenum">
              <a:rPr lang="en-AU" smtClean="0"/>
              <a:t>3</a:t>
            </a:fld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E6749-9718-4653-9A0B-BB1408D850B8}" type="slidenum">
              <a:rPr lang="en-AU" smtClean="0"/>
              <a:t>4</a:t>
            </a:fld>
            <a:endParaRPr lang="en-A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E6749-9718-4653-9A0B-BB1408D850B8}" type="slidenum">
              <a:rPr lang="en-AU" smtClean="0"/>
              <a:t>5</a:t>
            </a:fld>
            <a:endParaRPr lang="en-A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E6749-9718-4653-9A0B-BB1408D850B8}" type="slidenum">
              <a:rPr lang="en-AU" smtClean="0"/>
              <a:t>6</a:t>
            </a:fld>
            <a:endParaRPr lang="en-A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E6749-9718-4653-9A0B-BB1408D850B8}" type="slidenum">
              <a:rPr lang="en-AU" smtClean="0"/>
              <a:t>7</a:t>
            </a:fld>
            <a:endParaRPr lang="en-A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E6749-9718-4653-9A0B-BB1408D850B8}" type="slidenum">
              <a:rPr lang="en-AU" smtClean="0"/>
              <a:t>8</a:t>
            </a:fld>
            <a:endParaRPr lang="en-A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E6749-9718-4653-9A0B-BB1408D850B8}" type="slidenum">
              <a:rPr lang="en-AU" smtClean="0"/>
              <a:t>9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9C84A-3FEE-4514-9CC2-D253F0A6629C}" type="datetimeFigureOut">
              <a:rPr lang="en-AU" smtClean="0"/>
              <a:t>4/04/2011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FECB9-78C1-4886-8210-8245E055C5BB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9C84A-3FEE-4514-9CC2-D253F0A6629C}" type="datetimeFigureOut">
              <a:rPr lang="en-AU" smtClean="0"/>
              <a:t>4/04/2011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FECB9-78C1-4886-8210-8245E055C5BB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9C84A-3FEE-4514-9CC2-D253F0A6629C}" type="datetimeFigureOut">
              <a:rPr lang="en-AU" smtClean="0"/>
              <a:t>4/04/2011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FECB9-78C1-4886-8210-8245E055C5BB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9C84A-3FEE-4514-9CC2-D253F0A6629C}" type="datetimeFigureOut">
              <a:rPr lang="en-AU" smtClean="0"/>
              <a:t>4/04/2011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FECB9-78C1-4886-8210-8245E055C5BB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9C84A-3FEE-4514-9CC2-D253F0A6629C}" type="datetimeFigureOut">
              <a:rPr lang="en-AU" smtClean="0"/>
              <a:t>4/04/2011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FECB9-78C1-4886-8210-8245E055C5BB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9C84A-3FEE-4514-9CC2-D253F0A6629C}" type="datetimeFigureOut">
              <a:rPr lang="en-AU" smtClean="0"/>
              <a:t>4/04/2011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FECB9-78C1-4886-8210-8245E055C5BB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9C84A-3FEE-4514-9CC2-D253F0A6629C}" type="datetimeFigureOut">
              <a:rPr lang="en-AU" smtClean="0"/>
              <a:t>4/04/2011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FECB9-78C1-4886-8210-8245E055C5BB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9C84A-3FEE-4514-9CC2-D253F0A6629C}" type="datetimeFigureOut">
              <a:rPr lang="en-AU" smtClean="0"/>
              <a:t>4/04/2011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FECB9-78C1-4886-8210-8245E055C5BB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9C84A-3FEE-4514-9CC2-D253F0A6629C}" type="datetimeFigureOut">
              <a:rPr lang="en-AU" smtClean="0"/>
              <a:t>4/04/2011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FECB9-78C1-4886-8210-8245E055C5BB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9C84A-3FEE-4514-9CC2-D253F0A6629C}" type="datetimeFigureOut">
              <a:rPr lang="en-AU" smtClean="0"/>
              <a:t>4/04/2011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FECB9-78C1-4886-8210-8245E055C5BB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9C84A-3FEE-4514-9CC2-D253F0A6629C}" type="datetimeFigureOut">
              <a:rPr lang="en-AU" smtClean="0"/>
              <a:t>4/04/2011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FECB9-78C1-4886-8210-8245E055C5BB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9C84A-3FEE-4514-9CC2-D253F0A6629C}" type="datetimeFigureOut">
              <a:rPr lang="en-AU" smtClean="0"/>
              <a:t>4/04/2011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FECB9-78C1-4886-8210-8245E055C5BB}" type="slidenum">
              <a:rPr lang="en-AU" smtClean="0"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AU" sz="6000" b="1" u="sng" dirty="0" smtClean="0">
                <a:solidFill>
                  <a:schemeClr val="bg1">
                    <a:lumMod val="95000"/>
                  </a:schemeClr>
                </a:solidFill>
              </a:rPr>
              <a:t>Macronutrients</a:t>
            </a:r>
            <a:endParaRPr lang="en-AU" sz="6000" b="1" u="sng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3320" name="Picture 8" descr="http://www.salmonellablog.com/Meat%20Ques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068960"/>
            <a:ext cx="3024336" cy="302433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8" name="Picture 2" descr="http://fffff.at/fuckflickr/data/FAT-LOGOS/trans-fa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4293096"/>
            <a:ext cx="4186436" cy="2124843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9" name="Picture 4" descr="http://www.koraorganics.com/blog/wp-content/uploads/2010/11/carbohydrates.jpg"/>
          <p:cNvPicPr>
            <a:picLocks noChangeAspect="1" noChangeArrowheads="1"/>
          </p:cNvPicPr>
          <p:nvPr/>
        </p:nvPicPr>
        <p:blipFill>
          <a:blip r:embed="rId5" cstate="print"/>
          <a:srcRect t="22592" b="28997"/>
          <a:stretch>
            <a:fillRect/>
          </a:stretch>
        </p:blipFill>
        <p:spPr bwMode="auto">
          <a:xfrm>
            <a:off x="4139952" y="2492896"/>
            <a:ext cx="4640476" cy="151216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AU" b="1" dirty="0" smtClean="0">
                <a:solidFill>
                  <a:schemeClr val="bg1"/>
                </a:solidFill>
              </a:rPr>
              <a:t>Fibre</a:t>
            </a:r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7500" lnSpcReduction="20000"/>
          </a:bodyPr>
          <a:lstStyle/>
          <a:p>
            <a:r>
              <a:rPr lang="en-AU" sz="3600" u="sng" dirty="0"/>
              <a:t>M</a:t>
            </a:r>
            <a:r>
              <a:rPr lang="en-AU" sz="3600" u="sng" dirty="0" smtClean="0"/>
              <a:t>ade up of the indigestible parts of plant matter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AU" sz="15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AU" sz="3100" dirty="0" smtClean="0"/>
              <a:t>Adds bulk to faeces (soft, bulky faeces easier to pass)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AU" sz="3100" dirty="0" smtClean="0"/>
              <a:t>Helps move waste products through digestive tract (cleaner)</a:t>
            </a:r>
          </a:p>
          <a:p>
            <a:r>
              <a:rPr lang="en-AU" sz="3100" dirty="0" smtClean="0"/>
              <a:t>Provides feeling of fullness</a:t>
            </a:r>
          </a:p>
          <a:p>
            <a:r>
              <a:rPr lang="en-AU" sz="3100" dirty="0" smtClean="0"/>
              <a:t>Helps c</a:t>
            </a:r>
            <a:r>
              <a:rPr lang="en-AU" sz="3100" dirty="0" smtClean="0"/>
              <a:t>ontrol blood glucose levels by reducing absorption of glucose from the small intestine</a:t>
            </a:r>
          </a:p>
          <a:p>
            <a:r>
              <a:rPr lang="en-AU" sz="3100" dirty="0" smtClean="0"/>
              <a:t>Promotes regular bowel movements</a:t>
            </a:r>
            <a:endParaRPr lang="en-AU" sz="3100" dirty="0" smtClean="0"/>
          </a:p>
          <a:p>
            <a:endParaRPr lang="en-AU" sz="1400" b="1" dirty="0" smtClean="0"/>
          </a:p>
          <a:p>
            <a:r>
              <a:rPr lang="en-AU" b="1" dirty="0" smtClean="0"/>
              <a:t>Insoluble fibre:</a:t>
            </a:r>
          </a:p>
          <a:p>
            <a:pPr lvl="1"/>
            <a:r>
              <a:rPr lang="en-AU" dirty="0" smtClean="0"/>
              <a:t>Does </a:t>
            </a:r>
            <a:r>
              <a:rPr lang="en-AU" u="sng" dirty="0" smtClean="0"/>
              <a:t>not</a:t>
            </a:r>
            <a:r>
              <a:rPr lang="en-AU" dirty="0" smtClean="0"/>
              <a:t> dissolve in water, but can bind with it</a:t>
            </a:r>
          </a:p>
          <a:p>
            <a:pPr lvl="1"/>
            <a:r>
              <a:rPr lang="en-AU" dirty="0" smtClean="0"/>
              <a:t>e</a:t>
            </a:r>
            <a:r>
              <a:rPr lang="en-AU" dirty="0" smtClean="0"/>
              <a:t>g. bran, skin of fruits/veg, nuts, seeds</a:t>
            </a:r>
          </a:p>
          <a:p>
            <a:r>
              <a:rPr lang="en-AU" b="1" dirty="0" smtClean="0"/>
              <a:t>Soluble fibre:</a:t>
            </a:r>
          </a:p>
          <a:p>
            <a:pPr lvl="1"/>
            <a:r>
              <a:rPr lang="en-AU" dirty="0" smtClean="0"/>
              <a:t>Dissolves or swells in water</a:t>
            </a:r>
          </a:p>
          <a:p>
            <a:pPr lvl="1"/>
            <a:r>
              <a:rPr lang="en-AU" dirty="0" smtClean="0"/>
              <a:t>eg. </a:t>
            </a:r>
            <a:r>
              <a:rPr lang="en-AU" dirty="0"/>
              <a:t>c</a:t>
            </a:r>
            <a:r>
              <a:rPr lang="en-AU" dirty="0" smtClean="0"/>
              <a:t>itrus fruits, veg, oat bran, lentils, peas, soy products</a:t>
            </a:r>
            <a:endParaRPr lang="en-AU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23528" y="1700808"/>
            <a:ext cx="8562975" cy="37861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dieselsc.com/wp-content/uploads/2011/03/protein_rich_foo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708920"/>
            <a:ext cx="3742095" cy="254280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AU" b="1" dirty="0" smtClean="0">
                <a:solidFill>
                  <a:schemeClr val="bg1"/>
                </a:solidFill>
              </a:rPr>
              <a:t>Protein - Recap</a:t>
            </a:r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416" y="1572816"/>
            <a:ext cx="5256584" cy="5285184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AU" b="1" dirty="0" smtClean="0"/>
              <a:t>Functions:</a:t>
            </a:r>
          </a:p>
          <a:p>
            <a:r>
              <a:rPr lang="en-AU" dirty="0" smtClean="0"/>
              <a:t>Builds maintains and repairs body cells</a:t>
            </a:r>
          </a:p>
          <a:p>
            <a:pPr lvl="1"/>
            <a:r>
              <a:rPr lang="en-AU" dirty="0" smtClean="0"/>
              <a:t>(muscle, bone, organs, blood)</a:t>
            </a:r>
          </a:p>
          <a:p>
            <a:r>
              <a:rPr lang="en-AU" dirty="0" smtClean="0"/>
              <a:t>Secondary fuel source for energy</a:t>
            </a:r>
          </a:p>
          <a:p>
            <a:r>
              <a:rPr lang="en-AU" dirty="0" smtClean="0"/>
              <a:t> Transports substances throughout the body</a:t>
            </a:r>
            <a:endParaRPr lang="en-AU" dirty="0" smtClean="0"/>
          </a:p>
          <a:p>
            <a:r>
              <a:rPr lang="en-AU" dirty="0" smtClean="0"/>
              <a:t>1g protein = 17kJ energy</a:t>
            </a:r>
          </a:p>
          <a:p>
            <a:r>
              <a:rPr lang="en-AU" dirty="0" smtClean="0"/>
              <a:t>Made up of amino acids (building blocks)</a:t>
            </a:r>
            <a:endParaRPr lang="en-A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AU" b="1" dirty="0" smtClean="0">
                <a:solidFill>
                  <a:schemeClr val="bg1"/>
                </a:solidFill>
              </a:rPr>
              <a:t>Amino Acids</a:t>
            </a:r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3600" b="1" dirty="0" smtClean="0"/>
              <a:t>20 different types</a:t>
            </a:r>
          </a:p>
          <a:p>
            <a:pPr lvl="1"/>
            <a:r>
              <a:rPr lang="en-AU" sz="3200" dirty="0" smtClean="0"/>
              <a:t>11 non-essential (can be made by body)</a:t>
            </a:r>
          </a:p>
          <a:p>
            <a:pPr lvl="1"/>
            <a:r>
              <a:rPr lang="en-AU" sz="3200" dirty="0" smtClean="0"/>
              <a:t>9 essential (must be consumed)</a:t>
            </a:r>
            <a:endParaRPr lang="en-AU" sz="3200" dirty="0"/>
          </a:p>
        </p:txBody>
      </p:sp>
      <p:pic>
        <p:nvPicPr>
          <p:cNvPr id="29698" name="Picture 2" descr="http://bodybuildingdatabase.com/wp-content/uploads/2010/08/amino-acid-molecule.jpg"/>
          <p:cNvPicPr>
            <a:picLocks noChangeAspect="1" noChangeArrowheads="1"/>
          </p:cNvPicPr>
          <p:nvPr/>
        </p:nvPicPr>
        <p:blipFill>
          <a:blip r:embed="rId3" cstate="print"/>
          <a:srcRect l="10884" r="17633"/>
          <a:stretch>
            <a:fillRect/>
          </a:stretch>
        </p:blipFill>
        <p:spPr bwMode="auto">
          <a:xfrm rot="16200000">
            <a:off x="3137731" y="3207086"/>
            <a:ext cx="2580507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AU" b="1" dirty="0" smtClean="0">
                <a:solidFill>
                  <a:schemeClr val="bg1"/>
                </a:solidFill>
              </a:rPr>
              <a:t>Protein Classifications</a:t>
            </a:r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AU" sz="2800" b="1" dirty="0" smtClean="0"/>
              <a:t>Complete proteins:</a:t>
            </a:r>
          </a:p>
          <a:p>
            <a:pPr lvl="1"/>
            <a:r>
              <a:rPr lang="en-AU" sz="2400" dirty="0" smtClean="0"/>
              <a:t>Contain all essential amino acids</a:t>
            </a:r>
          </a:p>
          <a:p>
            <a:pPr lvl="1"/>
            <a:r>
              <a:rPr lang="en-AU" sz="2400" dirty="0" smtClean="0"/>
              <a:t>Animal sources</a:t>
            </a:r>
          </a:p>
          <a:p>
            <a:pPr lvl="2"/>
            <a:r>
              <a:rPr lang="en-AU" sz="2000" dirty="0"/>
              <a:t>e</a:t>
            </a:r>
            <a:r>
              <a:rPr lang="en-AU" sz="2000" dirty="0" smtClean="0"/>
              <a:t>g. meat, poultry, dairy, eggs, soy beans </a:t>
            </a:r>
            <a:r>
              <a:rPr lang="en-AU" sz="1600" dirty="0" smtClean="0"/>
              <a:t>(plant exception)</a:t>
            </a:r>
          </a:p>
          <a:p>
            <a:r>
              <a:rPr lang="en-AU" sz="2800" b="1" dirty="0" smtClean="0"/>
              <a:t>Incomplete proteins:</a:t>
            </a:r>
          </a:p>
          <a:p>
            <a:pPr lvl="1"/>
            <a:r>
              <a:rPr lang="en-AU" sz="2400" dirty="0" smtClean="0"/>
              <a:t>Lacking required amount of essential amino acids</a:t>
            </a:r>
          </a:p>
          <a:p>
            <a:pPr lvl="1"/>
            <a:r>
              <a:rPr lang="en-AU" sz="2400" dirty="0" smtClean="0"/>
              <a:t>Plant sources</a:t>
            </a:r>
          </a:p>
          <a:p>
            <a:pPr lvl="2"/>
            <a:r>
              <a:rPr lang="en-AU" sz="2000" dirty="0"/>
              <a:t>e</a:t>
            </a:r>
            <a:r>
              <a:rPr lang="en-AU" sz="2000" dirty="0" smtClean="0"/>
              <a:t>g. nuts, oats, lentils, tofu</a:t>
            </a:r>
          </a:p>
          <a:p>
            <a:r>
              <a:rPr lang="en-AU" sz="2800" b="1" dirty="0" smtClean="0"/>
              <a:t>Complimentary proteins:</a:t>
            </a:r>
          </a:p>
          <a:p>
            <a:pPr lvl="1"/>
            <a:r>
              <a:rPr lang="en-AU" sz="2400" dirty="0" smtClean="0"/>
              <a:t>One or more incomplete proteins that when consumed together, equal complete proteins</a:t>
            </a:r>
          </a:p>
          <a:p>
            <a:pPr lvl="2"/>
            <a:r>
              <a:rPr lang="en-AU" sz="2000" dirty="0"/>
              <a:t>e</a:t>
            </a:r>
            <a:r>
              <a:rPr lang="en-AU" sz="2000" dirty="0" smtClean="0"/>
              <a:t>g. nuts/seeds + legumes, soybeans + grains/nuts/seeds</a:t>
            </a:r>
            <a:endParaRPr lang="en-AU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" y="2176463"/>
            <a:ext cx="874395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http://www.sciencephoto.co.uk/images/showFullWatermarked.html/H1101272-Assortment_of_unhealthy_foods-SPL.jpg?id=7211012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988840"/>
            <a:ext cx="6599484" cy="4246084"/>
          </a:xfrm>
          <a:prstGeom prst="rect">
            <a:avLst/>
          </a:prstGeom>
          <a:noFill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AU" b="1" dirty="0" smtClean="0">
                <a:solidFill>
                  <a:schemeClr val="bg1"/>
                </a:solidFill>
              </a:rPr>
              <a:t>Lipids (fats)</a:t>
            </a:r>
            <a:endParaRPr lang="en-A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AU" b="1" dirty="0" smtClean="0">
                <a:solidFill>
                  <a:schemeClr val="bg1"/>
                </a:solidFill>
              </a:rPr>
              <a:t>Functions</a:t>
            </a:r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8686800" cy="5301208"/>
          </a:xfrm>
        </p:spPr>
        <p:txBody>
          <a:bodyPr>
            <a:normAutofit fontScale="92500"/>
          </a:bodyPr>
          <a:lstStyle/>
          <a:p>
            <a:r>
              <a:rPr lang="en-AU" dirty="0" smtClean="0"/>
              <a:t>Provide a concentrated source of energy </a:t>
            </a:r>
          </a:p>
          <a:p>
            <a:pPr lvl="1"/>
            <a:r>
              <a:rPr lang="en-AU" dirty="0" smtClean="0"/>
              <a:t>1g fats = 37kJ energy – (hence term “energy dense”)</a:t>
            </a:r>
          </a:p>
          <a:p>
            <a:pPr lvl="1"/>
            <a:r>
              <a:rPr lang="en-AU" dirty="0" smtClean="0"/>
              <a:t>Fats are stored in adipose (fatty) tissue for use when other energy sources are in short supply</a:t>
            </a:r>
          </a:p>
          <a:p>
            <a:r>
              <a:rPr lang="en-AU" dirty="0" smtClean="0"/>
              <a:t>Provide essential fatty acids</a:t>
            </a:r>
          </a:p>
          <a:p>
            <a:pPr lvl="1"/>
            <a:r>
              <a:rPr lang="en-AU" dirty="0"/>
              <a:t>O</a:t>
            </a:r>
            <a:r>
              <a:rPr lang="en-AU" dirty="0" smtClean="0"/>
              <a:t>mega 3 and omega 6: cannot be made by the body &amp; must be consumed as part of the diet. They are important parts of cell membranes and help form blood clots and help the body respond to inflammation, injury &amp; infection</a:t>
            </a:r>
          </a:p>
          <a:p>
            <a:r>
              <a:rPr lang="en-AU" dirty="0" smtClean="0"/>
              <a:t>Carry fat-soluble vitamins into the body </a:t>
            </a:r>
            <a:r>
              <a:rPr lang="en-AU" sz="2600" dirty="0" smtClean="0"/>
              <a:t>(A, D, E &amp; K)</a:t>
            </a:r>
          </a:p>
          <a:p>
            <a:r>
              <a:rPr lang="en-AU" dirty="0" smtClean="0"/>
              <a:t>Development &amp; maintenance of cell membranes</a:t>
            </a:r>
            <a:endParaRPr lang="en-A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57400"/>
            <a:ext cx="8229600" cy="54006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AU" sz="4400" dirty="0" smtClean="0"/>
              <a:t>•</a:t>
            </a:r>
            <a:r>
              <a:rPr lang="en-AU" dirty="0" smtClean="0"/>
              <a:t> </a:t>
            </a:r>
            <a:r>
              <a:rPr lang="en-AU" sz="5500" dirty="0" smtClean="0"/>
              <a:t>Satisfy hunger: </a:t>
            </a:r>
            <a:r>
              <a:rPr lang="en-AU" sz="4500" dirty="0" smtClean="0"/>
              <a:t>Fats slow down the emptying of the stomach and therefore delay hunger sensations.</a:t>
            </a:r>
          </a:p>
          <a:p>
            <a:pPr>
              <a:buNone/>
            </a:pPr>
            <a:endParaRPr lang="en-AU" sz="2200" dirty="0" smtClean="0"/>
          </a:p>
          <a:p>
            <a:pPr>
              <a:buNone/>
            </a:pPr>
            <a:r>
              <a:rPr lang="en-AU" sz="4500" dirty="0" smtClean="0"/>
              <a:t>• </a:t>
            </a:r>
            <a:r>
              <a:rPr lang="en-AU" sz="5500" dirty="0" smtClean="0"/>
              <a:t>Add to the sensory appeal of foods: </a:t>
            </a:r>
            <a:r>
              <a:rPr lang="en-AU" sz="4500" dirty="0" smtClean="0"/>
              <a:t>Fats lubricate food, making it easier to chew and swallow. Fats add flavour and texture to food, which improves the pleasure of eating and can improve appetite.</a:t>
            </a:r>
          </a:p>
          <a:p>
            <a:pPr>
              <a:buNone/>
            </a:pPr>
            <a:endParaRPr lang="en-AU" sz="2200" dirty="0" smtClean="0"/>
          </a:p>
          <a:p>
            <a:pPr>
              <a:buNone/>
            </a:pPr>
            <a:r>
              <a:rPr lang="en-AU" sz="4500" dirty="0" smtClean="0"/>
              <a:t>• </a:t>
            </a:r>
            <a:r>
              <a:rPr lang="en-AU" sz="5500" dirty="0" smtClean="0"/>
              <a:t>Insulate the body against temperature extremes: </a:t>
            </a:r>
            <a:r>
              <a:rPr lang="en-AU" sz="4500" dirty="0" smtClean="0"/>
              <a:t>Fat is a poor conductor of heat so the layer of fatty tissue under the skin helps to keep the body warm.</a:t>
            </a:r>
          </a:p>
          <a:p>
            <a:pPr>
              <a:buNone/>
            </a:pPr>
            <a:endParaRPr lang="en-AU" sz="2200" dirty="0" smtClean="0"/>
          </a:p>
          <a:p>
            <a:pPr>
              <a:buNone/>
            </a:pPr>
            <a:r>
              <a:rPr lang="en-AU" sz="4500" dirty="0" smtClean="0"/>
              <a:t>• </a:t>
            </a:r>
            <a:r>
              <a:rPr lang="en-AU" sz="5500" dirty="0" smtClean="0"/>
              <a:t>Act as a natural shock absorber: </a:t>
            </a:r>
            <a:r>
              <a:rPr lang="en-AU" sz="4500" dirty="0" smtClean="0"/>
              <a:t>Fat pads under the heels protect the foot when walking and fat pads around bones and vital organs such as the kidneys help to protect delicate organs when a person falls or is injured.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7809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n-AU" sz="3600" b="1" dirty="0" smtClean="0">
                <a:solidFill>
                  <a:schemeClr val="bg1"/>
                </a:solidFill>
              </a:rPr>
              <a:t>…Functions…</a:t>
            </a:r>
            <a:endParaRPr lang="en-A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://markspsychiatry.com/wp-content/uploads/2009/06/swee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933056"/>
            <a:ext cx="4048125" cy="268605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Picture 6" descr="http://images.businessweek.com/ss/06/12/1206_transfats/image/intr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772816"/>
            <a:ext cx="3354984" cy="251928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AU" b="1" dirty="0" smtClean="0">
                <a:solidFill>
                  <a:schemeClr val="bg1"/>
                </a:solidFill>
              </a:rPr>
              <a:t>The Good, the Bad &amp; the Ugly</a:t>
            </a:r>
            <a:endParaRPr lang="en-AU" b="1" dirty="0">
              <a:solidFill>
                <a:schemeClr val="bg1"/>
              </a:solidFill>
            </a:endParaRPr>
          </a:p>
        </p:txBody>
      </p:sp>
      <p:pic>
        <p:nvPicPr>
          <p:cNvPr id="4" name="Picture 2" descr="http://blog.mycleansingprogram.com/wp-content/uploads/2008/11/oil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1700808"/>
            <a:ext cx="2376264" cy="303094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AU" b="1" dirty="0" smtClean="0">
                <a:solidFill>
                  <a:schemeClr val="bg1">
                    <a:lumMod val="95000"/>
                  </a:schemeClr>
                </a:solidFill>
              </a:rPr>
              <a:t>Types of nutrients</a:t>
            </a:r>
            <a:endParaRPr lang="en-AU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664" y="1916832"/>
            <a:ext cx="7149480" cy="3701008"/>
          </a:xfrm>
        </p:spPr>
        <p:txBody>
          <a:bodyPr/>
          <a:lstStyle/>
          <a:p>
            <a:r>
              <a:rPr lang="en-AU" dirty="0" smtClean="0"/>
              <a:t>Carbohydrate (including fibre) </a:t>
            </a:r>
          </a:p>
          <a:p>
            <a:r>
              <a:rPr lang="en-AU" dirty="0" smtClean="0"/>
              <a:t> Fats </a:t>
            </a:r>
          </a:p>
          <a:p>
            <a:r>
              <a:rPr lang="en-AU" dirty="0" smtClean="0"/>
              <a:t>Protein </a:t>
            </a:r>
          </a:p>
          <a:p>
            <a:r>
              <a:rPr lang="en-AU" dirty="0" smtClean="0"/>
              <a:t>Vitamins</a:t>
            </a:r>
          </a:p>
          <a:p>
            <a:r>
              <a:rPr lang="en-AU" dirty="0" smtClean="0"/>
              <a:t>Water </a:t>
            </a:r>
          </a:p>
          <a:p>
            <a:r>
              <a:rPr lang="en-AU" dirty="0" smtClean="0"/>
              <a:t>Minerals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AU" b="1" dirty="0" smtClean="0">
                <a:solidFill>
                  <a:schemeClr val="bg1"/>
                </a:solidFill>
              </a:rPr>
              <a:t>Unsaturated Fats</a:t>
            </a:r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51520" y="1556792"/>
            <a:ext cx="5338936" cy="5301208"/>
          </a:xfrm>
        </p:spPr>
        <p:txBody>
          <a:bodyPr>
            <a:normAutofit lnSpcReduction="10000"/>
          </a:bodyPr>
          <a:lstStyle/>
          <a:p>
            <a:r>
              <a:rPr lang="en-AU" b="1" dirty="0" smtClean="0"/>
              <a:t>Monounsaturated:</a:t>
            </a:r>
          </a:p>
          <a:p>
            <a:pPr lvl="1"/>
            <a:r>
              <a:rPr lang="en-AU" dirty="0" smtClean="0"/>
              <a:t>‘Good’ fats</a:t>
            </a:r>
          </a:p>
          <a:p>
            <a:pPr lvl="1"/>
            <a:r>
              <a:rPr lang="en-AU" dirty="0"/>
              <a:t> </a:t>
            </a:r>
            <a:r>
              <a:rPr lang="en-AU" dirty="0" smtClean="0"/>
              <a:t>Fatty acids that </a:t>
            </a:r>
            <a:r>
              <a:rPr lang="en-AU" dirty="0"/>
              <a:t>have a single double bond in the fatty acid </a:t>
            </a:r>
            <a:r>
              <a:rPr lang="en-AU" dirty="0" smtClean="0"/>
              <a:t>chain, with the </a:t>
            </a:r>
            <a:r>
              <a:rPr lang="en-AU" dirty="0"/>
              <a:t>remainder of the carbon atoms in the chain </a:t>
            </a:r>
            <a:r>
              <a:rPr lang="en-AU" dirty="0" smtClean="0"/>
              <a:t>being</a:t>
            </a:r>
            <a:r>
              <a:rPr lang="en-AU" dirty="0"/>
              <a:t> </a:t>
            </a:r>
            <a:r>
              <a:rPr lang="en-AU" dirty="0" smtClean="0"/>
              <a:t>single-bonded</a:t>
            </a:r>
          </a:p>
          <a:p>
            <a:pPr lvl="1"/>
            <a:r>
              <a:rPr lang="en-AU" dirty="0" smtClean="0"/>
              <a:t>Should equal highest proportion of fat intake</a:t>
            </a:r>
          </a:p>
          <a:p>
            <a:pPr lvl="1"/>
            <a:r>
              <a:rPr lang="en-AU" dirty="0" smtClean="0"/>
              <a:t>Liquid/soft at room temp</a:t>
            </a:r>
          </a:p>
          <a:p>
            <a:pPr lvl="2"/>
            <a:r>
              <a:rPr lang="en-AU" dirty="0" smtClean="0"/>
              <a:t> eg. olive oil, avocado, canola oil, nuts, peanut butter</a:t>
            </a:r>
            <a:endParaRPr lang="en-AU" dirty="0"/>
          </a:p>
        </p:txBody>
      </p:sp>
      <p:pic>
        <p:nvPicPr>
          <p:cNvPr id="19468" name="Picture 12" descr="http://www.veggs.com.au/pic/fat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772816"/>
            <a:ext cx="3766017" cy="11749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9472" name="Picture 16" descr="http://tamshealthycorner.files.wordpress.com/2010/09/unsaturated-fats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3573016"/>
            <a:ext cx="2805247" cy="2825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229600" cy="4824536"/>
          </a:xfrm>
        </p:spPr>
        <p:txBody>
          <a:bodyPr>
            <a:normAutofit/>
          </a:bodyPr>
          <a:lstStyle/>
          <a:p>
            <a:r>
              <a:rPr lang="en-AU" b="1" dirty="0" smtClean="0"/>
              <a:t>Polyunsaturated fats:</a:t>
            </a:r>
          </a:p>
          <a:p>
            <a:pPr lvl="1"/>
            <a:r>
              <a:rPr lang="en-AU" dirty="0" smtClean="0"/>
              <a:t>Also ‘good’ fats</a:t>
            </a:r>
          </a:p>
          <a:p>
            <a:pPr lvl="1"/>
            <a:r>
              <a:rPr lang="en-AU" dirty="0" smtClean="0"/>
              <a:t>Fatty </a:t>
            </a:r>
            <a:r>
              <a:rPr lang="en-AU" dirty="0"/>
              <a:t>acids in which more than one double bond </a:t>
            </a:r>
            <a:r>
              <a:rPr lang="en-AU" dirty="0" smtClean="0"/>
              <a:t>exists in the molecule</a:t>
            </a:r>
          </a:p>
          <a:p>
            <a:pPr lvl="1"/>
            <a:r>
              <a:rPr lang="en-AU" dirty="0" smtClean="0"/>
              <a:t>Certain polyunsaturated fatty acids </a:t>
            </a:r>
          </a:p>
          <a:p>
            <a:pPr lvl="1">
              <a:buNone/>
            </a:pPr>
            <a:r>
              <a:rPr lang="en-AU" dirty="0"/>
              <a:t>	</a:t>
            </a:r>
            <a:r>
              <a:rPr lang="en-AU" dirty="0" smtClean="0"/>
              <a:t>(omega 3 and omega 6) </a:t>
            </a:r>
          </a:p>
          <a:p>
            <a:pPr lvl="1">
              <a:buNone/>
            </a:pPr>
            <a:r>
              <a:rPr lang="en-AU" dirty="0"/>
              <a:t>	</a:t>
            </a:r>
            <a:r>
              <a:rPr lang="en-AU" dirty="0" smtClean="0"/>
              <a:t>cannot be made by the </a:t>
            </a:r>
          </a:p>
          <a:p>
            <a:pPr lvl="1">
              <a:buNone/>
            </a:pPr>
            <a:r>
              <a:rPr lang="en-AU" dirty="0"/>
              <a:t>	</a:t>
            </a:r>
            <a:r>
              <a:rPr lang="en-AU" dirty="0" smtClean="0"/>
              <a:t>body and therefore need </a:t>
            </a:r>
          </a:p>
          <a:p>
            <a:pPr lvl="1">
              <a:buNone/>
            </a:pPr>
            <a:r>
              <a:rPr lang="en-AU" dirty="0"/>
              <a:t>	</a:t>
            </a:r>
            <a:r>
              <a:rPr lang="en-AU" dirty="0" smtClean="0"/>
              <a:t>to be consumed in the diet</a:t>
            </a:r>
            <a:endParaRPr lang="en-AU" b="1" dirty="0"/>
          </a:p>
        </p:txBody>
      </p:sp>
      <p:sp>
        <p:nvSpPr>
          <p:cNvPr id="4" name="Title 12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n-AU" sz="3600" b="1" dirty="0" smtClean="0">
                <a:solidFill>
                  <a:schemeClr val="bg1"/>
                </a:solidFill>
              </a:rPr>
              <a:t>…Unsaturated Fats…</a:t>
            </a:r>
            <a:endParaRPr lang="en-AU" sz="3600" b="1" dirty="0">
              <a:solidFill>
                <a:schemeClr val="bg1"/>
              </a:solidFill>
            </a:endParaRPr>
          </a:p>
        </p:txBody>
      </p:sp>
      <p:sp>
        <p:nvSpPr>
          <p:cNvPr id="48130" name="AutoShape 2" descr="data:image/jpg;base64,/9j/4AAQSkZJRgABAQAAAQABAAD/2wCEAAkGBhQREBMTExMVFBQTGSIZGBcWGRccHRsgHx4hIh4cICMcHiglIhovGiAcHy8sLygpODgsKSo3ODAuOyo3LTUBCQoKDgwOGg8PGTUkHyQsLCw0NCwvLywsLCkpNTQpLCwpLCkuLCwsLCksLywpLCw1LCwsKSwpKiwpLCksLCwsLP/AABEIADsA0AMBIgACEQEDEQH/xAAbAAADAQEBAQEAAAAAAAAAAAAABQYEAwcBAv/EADQQAAIBAwMCBQQBAwIHAAAAAAECAwAEEQUSIQYxExQiQVEyYXGBI0KRoRUzUmJykrHB4f/EABYBAQEBAAAAAAAAAAAAAAAAAAACAf/EABsRAQEBAAMBAQAAAAAAAAAAAAABERIhMUEC/9oADAMBAAIRAxEAPwD3Giiig836g6+mgOpRgyb4ZY1hZYSyIGWMsGYDaDlm+o+4r0ipXXenrdY7kSySqNQmjDFdvD+hUC+ngHaM5zVVUxM3UB1L1zJbvqUQL74ljMDLCzKhZBnewBUDdz6sce59r1DwKnNc0SDFwJXlA1FkibaRwdu1dvHGQOSc1SAYpNJu9vtee9V9dS2z6mimTdDFG0BWFnVCUJYuwBAGcfVXoVTOv6DARciV5R/qRjgbbt9JAIXbleOM5zmlP1vxRW7kopPcgH/FRHUnW0ltPqEf8h8O3R4SkLOEcrJkuVGAMhT6uODVzGm1QPgYqf1rSYAZzI8gOoBLY7dvHDhSvHB9TcnPtS6frc6PrZyUUnuQD/ioXqbreS1uL+P+QiO1WSHZCzhHIkyzlRwvC/VxwavIo9qgfAx/ap3W9FgDzvI8gOoIlodu3jh9pXjg+o8nPtxS+H63DnSJzJbwuxyzxqxP3Kgn/Na642dqIo0jBJCKFBPfAGOce/FdqpUQPU/W8lrcX8f8hEdqskOyFnCORJkuVHC8L9Rxwas9InMlvC7HLPGrE/cqCf8ANJdY0eDxpfEkkV9SjFtxtwNqSNlfTw20t3yO3FP7O1EUaRgkhFCgnvgDHOPfipm6mbqS6j6xa1u54j4hUWniR+HE0m18uCzFQcLwvcY47j3pNBuWktLeRyC7xIzEYwSVBJGOMZrBqWnw+ay7yCS8iNuAMbQFDuT2+rBPJz+O9NtOslghjiXJWJFQZ74UADP3wKTdJupTqXq97W8li/kKeT8RBHEz4k3uNzFQcLgDvxT/AKXvnnsbWWQ5eWFHY4AyWUEnA+9ZdU0+HzYZ2kEl3C1sAMbcDc5PbhsE/b7Uz0rTlt4IoEJKwoqKWxkhRgZwAM4HxSbpN1O6/wBWNa34iYSNE1qzhYomkIcOACdoJAxkfFO+mrx5rK2lkOXkiRmOMZJUEnH5rPfWsS3sUjM/izxNboBjbj/cY9u/H/ymGl6etvBFCpJWJFQFsZIUYBOABnj4pN0m61UUUVShRRRQFFRXU/UktveTIqzOnkWkURKDsfew3nOPYD5/FOdM15Es7J7iUB7hIlBb+uR0BxwO5OazlE8puP11TpjzxwiMAlLiKQ5OPSjgt+8U6qW1kT3F48Edy1skMAlDIFyzszBd+4EGMBDkDGc96czapHbpD48y7pCsatjAdyOMAZxk5IGf3WEvbj1Bp7zeX2AHw7hJGycelc5/fNNqltZE9xePBHctbJDAJQyBcs7MwXfuBBjAQ5AxnPeqS1B2JuYO20ZYDAY45IGTgE84ya2E9daU9Qae83l9gB8O4SRsnHpXOf3zWPSOs1uLloBHtK7vV41q/wBJx9KSs4/7ePfFcNZE9xePBHctbJDAJQyBcs7MwXfuBBjAQ5AxnPest6LZYqaU9Qae83l9gB8O4SRsnHpXOf3zXabVI7dIfHmXdIVjVsYDuRxgDOMnJAz+6TayJ7i8eCO5a2SGAShkC5Z2Zgu/cCDGAhyBjOe9baWqmlPUGnvN5bYAfDuEkbJx6Vzn9812m1SO3SHx5l3SFY1bGA7kcYAzjJyQM/uk2sie4vHgjuWtkhgEoZAuWdmYLv3AgxgIcgYznvS0tVNFcIWKxAswdgoywG0MQOTjnAJ596n+lesTeSOhSFdq7v45ZHPcDs8MfHPyaa3Y3a7pjyz2LoAVgmLvk4wDE68fPqYU5qW1ozXF4bZLlrVIoBKWj2b2ZnZRncpHhqFORxkkc03fVEt4ofMTLucrHvxgO5HsBnGTk1krJfXPVNPd7mzkUDbC7l+ewaNlGPnkim1S2tGa4vDbJctbJFAJS0ezezM7KM7lI8NQpyOMkjmm76olvFD5iZdzlY9+MB3I9gM4ycmkpK56pp7vc2cigbYXcvz2DRsox88kU2qW1ozXF4bZLlrZIoBKWj2b2ZnZRncpHhqFORxkkc03fVEt4ofMTLucrHvxgO5HsBnGTk0lJXPVNPd7mzkUDbC7l+ewaNlGPnkim1S2tGa4vDbJctbJFAJS0ezezM7KM7lI8NQpyOMkjmm76olvFD5iZdzlY9+MB3I9gM4ycmkpKZUVLa0Zri8Nsly1skUAlLR7N7MzsozuUjw1CnI4ySOawXDXU8lwovTF5KKPa0YjCySNGXaSQMrfxZ24AI/q+KcjkuKK84GtXN3Bc3aXLW/lIkZIlVCjN4CyuX3AlkO7avIxyea/U/Wc2262rPzcQeG4VSkSyLASjHP/ADN7HvWc4znFtcaJE8jyspLyReCx3N9BJOMZ75J5713tLFIo44lHojUKoPOAowOT74FaKKvFYm+odGtLm5ijm3iWWJ1Bjd03xqVLxsVIyuWBwfvT+G1VEVFUBUACgDgADAA/ApXf6W739rOAPDijlVuecv4e3A9/pNOayMk7pNrfScF2waUOG2GMlHdCyE5MbbSMoTzimtvAsaKiAKqAKoHYADAA+2K6UUxuM8WnRK25Y0Vv+IKoPPfkCl2t9JwXbBpQ4bYYyUd0LITkxttIyhPOKc0UwyOUNqqIqKoCoAFAHAAGAB+BU91Po1tPcW6ypJvnDxbo3ZMoFLsj7SNyHHaqaluo6Y0lxayggCBnLA5yd0ZUY/ZzSws6bYbVURUVQFQAKAOAAMAD8Clet9JwXbBpQ4bYYyUd0LITkxttIyhPOKc0UwyVzt4FjRUQBVQBVA7AAYAH2xXSiitaUa10vBdkNIHDBSm6N2RijfUhKkEoe+PmmNvaJHGsaKFRAFVQOAAMAD8Cu1FMZie6r0q1fw3uN6lmEAeJnRiJTjw2KEEoWxx8807t7RI41jRQqIAqqBwABgAfgUs6o0t544VjAJS4ikOTj0o4LfvApzWfSep/qnSLaUxNOJFZ28ANE7IxEndGKkExnGcfNOre0SONY0UKiAKqgcAAYAH4FYNf055vL7Mfx3CSNk49K5zj7801p9J6n+qdItpTE04kVnbwA0TsjESd0YqQTGcZx806t7RI41jRQqIAqqBwABgAfgVg1/Tnm8vsx/HcJI2Tj0rnOPvzTWn0npRrXS8F2Q0gcMFKbo3ZGKN9SEqQSh74+az33Q9rLtyjIFQRlYndA6KMKjhSNygcDPtkdjT+imQyEV/0VazPuZGUFVV0R2RJFT6VdVIDAdh9uO3FapOnIWWZSpxPIsr+puWTZtI54HoXgf8AumdFMhkFFFFa15L1PfXK/wCsLGgMQni3SeKysnpi4Vccg/kdzXrQrBNoUDiUNCjCchpQR9ZXGC3yRgf2rfUyYmTBRRRVKFFFFAV5t1Ve3K3GrCFA6eUj3sZShj9MvqUYOTjJ9uw5r0msk2kwv4u6NT467JMj61AICt8jBP8Aess1P6mu1p/tp/0j/wAV1r4q4AA7CvtaoUUUUBRRRQec9VdRXMNzqaRJNIq2aMpjZAIWIky+GYHPAPAJ9ParnRJC1tAzEkmNCSe5JUZNZLvQoXe5ZkybiIRSHc43IA2BwePqPIwaZWkASNEUYVVAA5PAGB3+1TJ2mTtG9Ta9cQ3lykcc0qeSDYjZAI23Ses7iOcfB9ux9qfpuUtZ2zM29mhQlj/USgyefk818udHiaWWRky8kPhMctymWO3vxyTyOf7VrsbZY4o40GERQqjk4AGAOftSTskuo3qnXZ4b6ZI0mlXyJbEbIAjb3HiHcw5wB2yaoukLhpNPtHdizvBGzMeSSUBJP3zXS60iJ5pJGXLvB4THc3KZJxgHA5J57/etWmWawwxRRjakaBVGScADAGTyeKSdkl1poooqlCiii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8132" name="AutoShape 4" descr="data:image/jpg;base64,/9j/4AAQSkZJRgABAQAAAQABAAD/2wCEAAkGBhQREBMTExMVFBQTGSIZGBcWGRccHRsgHx4hIh4cICMcHiglIhovGiAcHy8sLygpODgsKSo3ODAuOyo3LTUBCQoKDgwOGg8PGTUkHyQsLCw0NCwvLywsLCkpNTQpLCwpLCkuLCwsLCksLywpLCw1LCwsKSwpKiwpLCksLCwsLP/AABEIADsA0AMBIgACEQEDEQH/xAAbAAADAQEBAQEAAAAAAAAAAAAABQYEAwcBAv/EADQQAAIBAwMCBQQBAwIHAAAAAAECAwAEEQUSIQYxExQiQVEyYXGBI0KRoRUzUmJykrHB4f/EABYBAQEBAAAAAAAAAAAAAAAAAAACAf/EABsRAQEBAAMBAQAAAAAAAAAAAAABERIhMUEC/9oADAMBAAIRAxEAPwD3Giiig836g6+mgOpRgyb4ZY1hZYSyIGWMsGYDaDlm+o+4r0ipXXenrdY7kSySqNQmjDFdvD+hUC+ngHaM5zVVUxM3UB1L1zJbvqUQL74ljMDLCzKhZBnewBUDdz6sce59r1DwKnNc0SDFwJXlA1FkibaRwdu1dvHGQOSc1SAYpNJu9vtee9V9dS2z6mimTdDFG0BWFnVCUJYuwBAGcfVXoVTOv6DARciV5R/qRjgbbt9JAIXbleOM5zmlP1vxRW7kopPcgH/FRHUnW0ltPqEf8h8O3R4SkLOEcrJkuVGAMhT6uODVzGm1QPgYqf1rSYAZzI8gOoBLY7dvHDhSvHB9TcnPtS6frc6PrZyUUnuQD/ioXqbreS1uL+P+QiO1WSHZCzhHIkyzlRwvC/VxwavIo9qgfAx/ap3W9FgDzvI8gOoIlodu3jh9pXjg+o8nPtxS+H63DnSJzJbwuxyzxqxP3Kgn/Na642dqIo0jBJCKFBPfAGOce/FdqpUQPU/W8lrcX8f8hEdqskOyFnCORJkuVHC8L9Rxwas9InMlvC7HLPGrE/cqCf8ANJdY0eDxpfEkkV9SjFtxtwNqSNlfTw20t3yO3FP7O1EUaRgkhFCgnvgDHOPfipm6mbqS6j6xa1u54j4hUWniR+HE0m18uCzFQcLwvcY47j3pNBuWktLeRyC7xIzEYwSVBJGOMZrBqWnw+ay7yCS8iNuAMbQFDuT2+rBPJz+O9NtOslghjiXJWJFQZ74UADP3wKTdJupTqXq97W8li/kKeT8RBHEz4k3uNzFQcLgDvxT/AKXvnnsbWWQ5eWFHY4AyWUEnA+9ZdU0+HzYZ2kEl3C1sAMbcDc5PbhsE/b7Uz0rTlt4IoEJKwoqKWxkhRgZwAM4HxSbpN1O6/wBWNa34iYSNE1qzhYomkIcOACdoJAxkfFO+mrx5rK2lkOXkiRmOMZJUEnH5rPfWsS3sUjM/izxNboBjbj/cY9u/H/ymGl6etvBFCpJWJFQFsZIUYBOABnj4pN0m61UUUVShRRRQFFRXU/UktveTIqzOnkWkURKDsfew3nOPYD5/FOdM15Es7J7iUB7hIlBb+uR0BxwO5OazlE8puP11TpjzxwiMAlLiKQ5OPSjgt+8U6qW1kT3F48Edy1skMAlDIFyzszBd+4EGMBDkDGc96czapHbpD48y7pCsatjAdyOMAZxk5IGf3WEvbj1Bp7zeX2AHw7hJGycelc5/fNNqltZE9xePBHctbJDAJQyBcs7MwXfuBBjAQ5AxnPeqS1B2JuYO20ZYDAY45IGTgE84ya2E9daU9Qae83l9gB8O4SRsnHpXOf3zWPSOs1uLloBHtK7vV41q/wBJx9KSs4/7ePfFcNZE9xePBHctbJDAJQyBcs7MwXfuBBjAQ5AxnPest6LZYqaU9Qae83l9gB8O4SRsnHpXOf3zXabVI7dIfHmXdIVjVsYDuRxgDOMnJAz+6TayJ7i8eCO5a2SGAShkC5Z2Zgu/cCDGAhyBjOe9baWqmlPUGnvN5bYAfDuEkbJx6Vzn9812m1SO3SHx5l3SFY1bGA7kcYAzjJyQM/uk2sie4vHgjuWtkhgEoZAuWdmYLv3AgxgIcgYznvS0tVNFcIWKxAswdgoywG0MQOTjnAJ596n+lesTeSOhSFdq7v45ZHPcDs8MfHPyaa3Y3a7pjyz2LoAVgmLvk4wDE68fPqYU5qW1ozXF4bZLlrVIoBKWj2b2ZnZRncpHhqFORxkkc03fVEt4ofMTLucrHvxgO5HsBnGTk1krJfXPVNPd7mzkUDbC7l+ewaNlGPnkim1S2tGa4vDbJctbJFAJS0ezezM7KM7lI8NQpyOMkjmm76olvFD5iZdzlY9+MB3I9gM4ycmkpK56pp7vc2cigbYXcvz2DRsox88kU2qW1ozXF4bZLlrZIoBKWj2b2ZnZRncpHhqFORxkkc03fVEt4ofMTLucrHvxgO5HsBnGTk0lJXPVNPd7mzkUDbC7l+ewaNlGPnkim1S2tGa4vDbJctbJFAJS0ezezM7KM7lI8NQpyOMkjmm76olvFD5iZdzlY9+MB3I9gM4ycmkpKZUVLa0Zri8Nsly1skUAlLR7N7MzsozuUjw1CnI4ySOawXDXU8lwovTF5KKPa0YjCySNGXaSQMrfxZ24AI/q+KcjkuKK84GtXN3Bc3aXLW/lIkZIlVCjN4CyuX3AlkO7avIxyea/U/Wc2262rPzcQeG4VSkSyLASjHP/ADN7HvWc4znFtcaJE8jyspLyReCx3N9BJOMZ75J5713tLFIo44lHojUKoPOAowOT74FaKKvFYm+odGtLm5ijm3iWWJ1Bjd03xqVLxsVIyuWBwfvT+G1VEVFUBUACgDgADAA/ApXf6W739rOAPDijlVuecv4e3A9/pNOayMk7pNrfScF2waUOG2GMlHdCyE5MbbSMoTzimtvAsaKiAKqAKoHYADAA+2K6UUxuM8WnRK25Y0Vv+IKoPPfkCl2t9JwXbBpQ4bYYyUd0LITkxttIyhPOKc0UwyOUNqqIqKoCoAFAHAAGAB+BU91Po1tPcW6ypJvnDxbo3ZMoFLsj7SNyHHaqaluo6Y0lxayggCBnLA5yd0ZUY/ZzSws6bYbVURUVQFQAKAOAAMAD8Clet9JwXbBpQ4bYYyUd0LITkxttIyhPOKc0UwyVzt4FjRUQBVQBVA7AAYAH2xXSiitaUa10vBdkNIHDBSm6N2RijfUhKkEoe+PmmNvaJHGsaKFRAFVQOAAMAD8Cu1FMZie6r0q1fw3uN6lmEAeJnRiJTjw2KEEoWxx8807t7RI41jRQqIAqqBwABgAfgUs6o0t544VjAJS4ikOTj0o4LfvApzWfSep/qnSLaUxNOJFZ28ANE7IxEndGKkExnGcfNOre0SONY0UKiAKqgcAAYAH4FYNf055vL7Mfx3CSNk49K5zj7801p9J6n+qdItpTE04kVnbwA0TsjESd0YqQTGcZx806t7RI41jRQqIAqqBwABgAfgVg1/Tnm8vsx/HcJI2Tj0rnOPvzTWn0npRrXS8F2Q0gcMFKbo3ZGKN9SEqQSh74+az33Q9rLtyjIFQRlYndA6KMKjhSNygcDPtkdjT+imQyEV/0VazPuZGUFVV0R2RJFT6VdVIDAdh9uO3FapOnIWWZSpxPIsr+puWTZtI54HoXgf8AumdFMhkFFFFa15L1PfXK/wCsLGgMQni3SeKysnpi4Vccg/kdzXrQrBNoUDiUNCjCchpQR9ZXGC3yRgf2rfUyYmTBRRRVKFFFFAV5t1Ve3K3GrCFA6eUj3sZShj9MvqUYOTjJ9uw5r0msk2kwv4u6NT467JMj61AICt8jBP8Aess1P6mu1p/tp/0j/wAV1r4q4AA7CvtaoUUUUBRRRQec9VdRXMNzqaRJNIq2aMpjZAIWIky+GYHPAPAJ9ParnRJC1tAzEkmNCSe5JUZNZLvQoXe5ZkybiIRSHc43IA2BwePqPIwaZWkASNEUYVVAA5PAGB3+1TJ2mTtG9Ta9cQ3lykcc0qeSDYjZAI23Ses7iOcfB9ux9qfpuUtZ2zM29mhQlj/USgyefk818udHiaWWRky8kPhMctymWO3vxyTyOf7VrsbZY4o40GERQqjk4AGAOftSTskuo3qnXZ4b6ZI0mlXyJbEbIAjb3HiHcw5wB2yaoukLhpNPtHdizvBGzMeSSUBJP3zXS60iJ5pJGXLvB4THc3KZJxgHA5J57/etWmWawwxRRjakaBVGScADAGTyeKSdkl1poooqlCiii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48134" name="Picture 6" descr="http://www.veggs.com.au/pic/fat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556792"/>
            <a:ext cx="3578985" cy="101863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48140" name="Picture 12" descr="http://www.cdc.gov/nutrition/images/fats_goo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4221088"/>
            <a:ext cx="2815242" cy="233978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AU" b="1" dirty="0" smtClean="0">
                <a:solidFill>
                  <a:schemeClr val="bg1"/>
                </a:solidFill>
              </a:rPr>
              <a:t>Omega 3 and 6</a:t>
            </a:r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10000"/>
          </a:bodyPr>
          <a:lstStyle/>
          <a:p>
            <a:r>
              <a:rPr lang="en-AU" dirty="0" smtClean="0"/>
              <a:t>These fats have been linked to a number of benefits including:</a:t>
            </a:r>
          </a:p>
          <a:p>
            <a:pPr lvl="1"/>
            <a:r>
              <a:rPr lang="en-AU" dirty="0" smtClean="0"/>
              <a:t>Reducing high blood pressure</a:t>
            </a:r>
          </a:p>
          <a:p>
            <a:pPr lvl="1"/>
            <a:r>
              <a:rPr lang="en-AU" dirty="0" smtClean="0"/>
              <a:t>The prevention of cancer, CHD and CVD</a:t>
            </a:r>
          </a:p>
          <a:p>
            <a:pPr lvl="1"/>
            <a:r>
              <a:rPr lang="en-AU" dirty="0" smtClean="0"/>
              <a:t>Increased immune system function</a:t>
            </a:r>
          </a:p>
          <a:p>
            <a:pPr lvl="1"/>
            <a:r>
              <a:rPr lang="en-AU" dirty="0" smtClean="0"/>
              <a:t>Role in brain function, memory &amp; concentration</a:t>
            </a:r>
          </a:p>
          <a:p>
            <a:r>
              <a:rPr lang="en-AU" b="1" dirty="0" smtClean="0"/>
              <a:t>Omega 3 food sources:</a:t>
            </a:r>
          </a:p>
          <a:p>
            <a:pPr lvl="1"/>
            <a:r>
              <a:rPr lang="en-AU" sz="2400" dirty="0" smtClean="0"/>
              <a:t>Fish (particularly oily fish – tuna, salmon, sardines), canola &amp; soy oils, canola-based margarines</a:t>
            </a:r>
          </a:p>
          <a:p>
            <a:r>
              <a:rPr lang="en-AU" b="1" dirty="0" smtClean="0"/>
              <a:t>Omega 6 food sources:</a:t>
            </a:r>
          </a:p>
          <a:p>
            <a:pPr lvl="1"/>
            <a:r>
              <a:rPr lang="en-AU" sz="2400" dirty="0" smtClean="0"/>
              <a:t>Nuts, seeds, oil made from corn, safflower &amp; soy</a:t>
            </a:r>
            <a:endParaRPr lang="en-AU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AU" b="1" dirty="0" smtClean="0">
                <a:solidFill>
                  <a:schemeClr val="bg1"/>
                </a:solidFill>
              </a:rPr>
              <a:t>Saturated Fats</a:t>
            </a:r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491064" cy="4997152"/>
          </a:xfrm>
        </p:spPr>
        <p:txBody>
          <a:bodyPr>
            <a:normAutofit fontScale="92500"/>
          </a:bodyPr>
          <a:lstStyle/>
          <a:p>
            <a:r>
              <a:rPr lang="en-AU" dirty="0" smtClean="0"/>
              <a:t>‘Bad’ fats</a:t>
            </a:r>
          </a:p>
          <a:p>
            <a:r>
              <a:rPr lang="en-AU" dirty="0" smtClean="0"/>
              <a:t>Generally of animal origin</a:t>
            </a:r>
          </a:p>
          <a:p>
            <a:r>
              <a:rPr lang="en-AU" dirty="0" smtClean="0"/>
              <a:t>Associated with many chronic conditions</a:t>
            </a:r>
          </a:p>
          <a:p>
            <a:pPr lvl="1"/>
            <a:r>
              <a:rPr lang="en-AU" dirty="0"/>
              <a:t>e</a:t>
            </a:r>
            <a:r>
              <a:rPr lang="en-AU" dirty="0" smtClean="0"/>
              <a:t>g. high cholesterol,  high blood pressure, heart disease, obesity, stroke</a:t>
            </a:r>
          </a:p>
          <a:p>
            <a:r>
              <a:rPr lang="en-AU" dirty="0" smtClean="0"/>
              <a:t>Usually solid at room temperature</a:t>
            </a:r>
          </a:p>
          <a:p>
            <a:pPr lvl="1"/>
            <a:r>
              <a:rPr lang="en-AU" dirty="0"/>
              <a:t>e</a:t>
            </a:r>
            <a:r>
              <a:rPr lang="en-AU" dirty="0" smtClean="0"/>
              <a:t>g. fatty meats, full-cream milk, cream, cheese, fried take-away, most baked goods (pastries etc.)</a:t>
            </a:r>
            <a:endParaRPr lang="en-AU" dirty="0" smtClean="0"/>
          </a:p>
        </p:txBody>
      </p:sp>
      <p:sp>
        <p:nvSpPr>
          <p:cNvPr id="50178" name="AutoShape 2" descr="data:image/jpg;base64,/9j/4AAQSkZJRgABAQAAAQABAAD/2wCEAAkGBhMSERUUEhIWFRUWGRgXGBgYFhcYGBgaFhgVFxgYFh0aGyYeFxkjGRgVHy8gIycqLCwsFR4xNTAqNSYrLCkBCQoKDgwOGg8PGiwlHyQsLCw0NC4sLCwsLCwsKSwsLCwsLCwsLCwsLCwsKSwsLCwsLCwsKSwsLCwsLCwsLCwsLP/AABEIALkBEAMBIgACEQEDEQH/xAAcAAABBQEBAQAAAAAAAAAAAAAAAgMEBQYHAQj/xABAEAABAwIDBQQIBQIFBAMAAAABAAIRAyEEMUEFElFhcQYigZETMqGxwdHh8AcjQlLxM3IUFWKSslOCotIWJEP/xAAaAQEAAwEBAQAAAAAAAAAAAAAAAQIEAwUG/8QALhEAAgEDAwIFAgYDAAAAAAAAAAECAxEhBBIxQVEFEyIyYRRxgZGhwdHhI0JS/9oADAMBAAIRAxEAPwDuKEIQAhCEAIQhACEIQAhCEAIQhACEIQAhCEAIQhACEIQAhCEAIQhACEIQAhCEAIQhACEIQAhCEAIQhACEIQAhCEAIQhACEIQAhCEAIRKEAIQhACEJupXa3NwHUoORxCra/aCgz1qgHmqDbXbxjQRSMnSM/oPaqSqRj1NFPTVajsos0WL27QpGH1WgjSZPkLqvxHbXDNbvBznCYs0xPUwuW4jHOc4uObiSet+PVeVNoOIg3Ggk2WV6iXQ9qHhMElubZ0R3bsP/AKVPLPeP/romB2vqk5sbrBbPtlYHC4l7Dv05kai46FabCdoaVXdbUbBtJIsDyOeqhVZPqWqaGnT9sbr9S4qdrcRG80UnDxy11TuA/EFhdu1G2/cySB1/lUW2tlDd9Ix5bugRuzlxEKpo4WnUaQcQBUPLcDuG9NieajzJpnN6OjKF1++DsFKqHAOaZBEgpa5Zs7auIwcNa4kD1mkd0z+pl4nylb7YvaBmIaP0vj1TaebZzWmFVSx1PKr6SdLPKLVCELsZAQhCAEIQgBCEEoAXhcsR2i7cejc5tMyMhu58yXaX4LD4/tBUeSTvNnQvI8T+o+JWaWoS4PSo+HVKiu3ZHZ8TtGlTEvqMaOJcAoDu12E/67T/AGhzv+IK4uNpuOQBPEiQPEyrPYeKquqAAuIOdzEdMguf1L7GteFxS9Uv2/k6fV7bYVvrPI/7TPln7F7ge11Kq7dDKoH7nMhvjeR5LMnD0KA3iGt5nM+OZKqsb2rOVNgHM/IK3nSXJWOhpz9if5nTP82pfvHkVW4vtph2W3wT1+UrmGMxdVxio92UkTlrlpZQg2XBrdYFlD1D6HSHhdPmUjpNX8TKAyY49Pqolb8Tv2UPN30WGpY0yA4bzBaDBsOGoSCGmTcXtlEcOqp5031NEdBQXMf1NXX/ABKqnJkeP0lRB2sxNQ+sAIJnkOpVAGd0OkRMfYTTHmbKjnJ8s0x01GK9MUXtPtXXB/qX6fJPO7X4g/qFvvKVnzQIN1JawNaXG0mAOPH4KNz7l5UaXO1FjU7RVyL1SJ0EBXeB2y2m0Cqe8ROpPiTqsaHky2IGeq9qsIAJPgZmOI5IpMpKhCSta32Lzb2PpveSBNhBmAdfcqStiy6JAgWFoy0TJdr9/RLovEjekj284UPLO0IKMUuwk6yOaSCrTGbJAZ6Sm4OZaeI6qsZTJMKC8ZKSuhyjUcJDTG9YjiCmXYWo0AwYmx+8k9Uw+XyzhKDnMOdxb+fkg+w/gNtVKLodJbHqn4K2NDC1/Uqeje7TNpPQ5eBCzm6ChkDIxzU37lJUru6dn8GvrYB7WgPpelYBm31uojPooWJx1Nrg4OdDY7zTJto8adU1sntC6md153hPG46TaPJWO0Nm0qzfSslrs95kX477cirWusGTMJWqcfBoezPbNtYinUdc2a423jwOm971q1x6nsF+6XU3gjVomZ4jg5bDsz2zDt2jV3i+d0OjPhv6g81opVekjy9XolmdHK6rsbFCELUeQCEIQAq/b5P+HqbpgwADlmQPcrBRNq4T0tFzImRlxgg/BVlwy9NpTTfc5BWpS9wbLiDmLeWvknsN2Ve8y4bg4mCfAFbSlhGUx3WgdAq/am1vRjiTYDj9F5+xLk+l+olLEEUrezNGmJc8mOAAHxTR262kN2iwcyST5qDito1qhgk55AADyUarhC094QRp7fFVv2Oig372TqlX07d+o4AtOd7691uvQJnD4unTktaXP/S5xEjnGQjqmWMc4FwBLWjw8T8En0vdiGweQtHtUllHp0EVSYJ1cc8yYz6J3ZuGe5/czFx7slHJJImw0mwjlwC0Oyd2nRdUtMQDzytwuiyyZycYlPiqPozBjf1ygcuZUdlO06qZWoPe0PLfWk9eaRVpubDT5a34qDon+YxujpxzXrHBpB3SYIJ6cECmYnTJe3sDHTX6IWNBj9pUN4AMMkXOjSRa2sKoq4Rhkiq2Ocg+USUxVbJkWE9SE5gcM6o8NaIn2c+SPLOcIbFyS9l02gl7nlrWxePW5DqnO0jwXtLT3S0EeCb2viAAKTb7mZiJdqolSm51JrvWDZb/AG635XU9LCMbyU2R6lQnOPvokgoa6+Unn8U8MK+J3bHL5qpoukT9g4wtcWu/puEkHIQM03ja7TUmm0buYtCrpIPP5p/D4wAFr2hzZz1HMH4Kb9Dm42k5I9fjHT6xGoANh0umn194kuuTqlu3L7rTy7w9wCZ3D+3Lh8eCFk0PGkI9Zsnz6EdUwHXySqjbA8V7I3eJ8o+7IXQNAgXMzlH3qrTYu2H0+7Ac0m8j3KsFMcumRCtNgPph8VAIIIupXJSo47HdXNFU2bLS6k7c3tOehHBUGKxLrtePzB+oW3hzPuK1e+HM/LcBIgEQVjMXWIe5lQkwTcZtdxA1B4K80efQll3/ALN32Q7VCp+TVs9tgST3pmxnVa5ci2Ri2tqtFQgutuPBieAPlaei6dsraQqtv6wzHxHJaKM7qzPK11BQlvgsMnoQhaDzQQUIQGY2rDS+cgSfiueY3FmpU33EhukZgDh710vb1HecRObfmFzbbGGFE7pcHEwekdcuiwVVk+j0Mk4/J7itqE2Z+W3gJ3ieLiMyo+4akBsuJ9Y/eQ6qJv3JufvVON2g5oc0OhpGQAv1+9Vz+5r2bfaS8XutAaxwfAkx6s8v3Hnoq4nl9+SeoyRA01PDhzMpVJrZG8bT19yhkxdiHu3VxjqsU6dNtwACTxJuozcO3fgHuauNhzKf2riWF35dm5ZcgLXQlu8kFGrUpiGE96JMz4DgmcUDvnfu6b80mlWPG03sRlxJU9+NoOqy6zc54xH1Ulb7XexBpVTYEw0XjTj0SS20gaxlx4KdjcFYObBaRmPdyVdrn7YKhnWFnlDjeEdeOvkrvZjqdIb1SxdMAac85VPTq7oJPeOg0HMqM95JDjc59PopInHcrEna4BquIvJkfBNUcSWtc0A3iTPsUl2EcGNPdIdcd6IyBmfgoNamWGDfnobWhQXi01tHqIG80ugXE205xovMdBqn0cxpf3Xy5KJvE5yUqecfHpxUXL7c3PKru8Z56WXlOJvkvCZTrcO53qg+Ot49/vQlimETbKbT7ylHFQSD1trre9v4TVCqATIkDug6SPs/eSalXemQM8o145zlZW4OXLsWNGmDRkxLSSOJkCNOKhAEXOfs8dE2+s4NAGQNo9wSQ9RcslYlFg3rmBmIvc5JDX3v5pGaU0X+qEo0XZ6s4P3ZBDhOeVsx5pzb3ozUg+tF7G46/wAqlwuINJ4c2JggT5SYVh/iHVmBxLJaSDMCTy9mq6ReLGGtD1buhS0hvAsbm0lzeguR5CfBbDs5tzdFNzjF4PO/eB5kXWO3yHknuuacstdFdYegHGo0GGPaKjdYIzvyMKkW0y1aMZRszrzXAiQvVluwG3PT0TTcZdSgT+5hndPsI8AtSvRjLcro+Zq0nSm4S6AhCFY5Ge7TVNyXGw3ZJ6TPwXJ8TjN9zidTP38l0z8SapbhRH6nbngQSf8AiuY0ywU3EnvWAbFtZM8fmsNb3WPpPDl/h3fgMkGLyA640mOXmvSDEXB1lMsYSYFybJdMrgb2PM3ozsL300svWVrQeOeqTvWiZHC2fPjqkh5F7dFJQlVqzoDd4mw6ffNJABIa0yTHnwtZMvrC9zfp7koV4u3PxtmOGaEDu7unvPbGdjPhreUmlQ3gYIAFySckwWuEWjqfglOda/sy0QsWez9sCmx9MjeDsjwMXK8oU2mmXmd4mGxF9ZyyUGk0AAvMcteScxmNFQ2ndFg20Dn4pcrts8dTymd54HHL63S8e0bxAIEW8uPzSMLRJeAOIiEvabPzHRlJ1zvdDqvchLqvcBEy3hIkG555plmIOToj3aWlMuItZHpOOXL4KDqoinNcZIki9/mvGLzoY9itdn7MDm7zvAZT9E5EpKKuyNhcI6oQGttxSseTRlhB3iBcZCdRzgBafZ+yalQ70GmBrq7pOSi7X2eN78zPIOIB6BwiCOivtsY/qFKVjI+l0z6qUMOSwGLQTra8ZpGLwbmzvQDpGvQ8E3QcfgqGhcYPWuIyy4fMIY08FN3rcSLeByy8UhgLzDRlf70UjcNmmpVLEhrY3GmQRvGdeGghNvpOaYNiPipuG2JUqHutgfuOXX+EREmrXk8EShQLnBrdTH396K5fs30VNrWlpJkmSJJ1N9Mla4Ds+ylBkudGeQ8APioW38bTDHMPrRbKxI0J1XRKxhrVlN2jwZTaWJ3iXQAQ4i3C5aOeRT+ydplk3zBAB4xb5KJicYDTIcJMtvybM+PXgl4XDzS3xk1wnoRr4j2rl1uXg/8AVmo/DPGgYvdH66bgerXBwjwXVlxbsRjY2hROQJc22RLmuA9pC7QFt079J5XikbVr90eoQhaDyzKfiPTLsKAGyd8HpDXfCVyk4cld12ts0V6RYTE3B4EZFck2nsx9Co4VGTBjIxbhyNj4rDqIvdc+h8LrLy3T68lXh2BtxnETwnUJo04W/wAJUYWt7oiAcglV9mUXm9PxFly2fJ2eqzlHO46JTWXAI8Fq8Z2NBP5TxxDT81DZ2OxDe8N3eGX3Nimxl1Xptcmfq0iP5SHMPPlGSs63Zuu0yaRz4SPYnK+xH2zNhk1wjlcKLM6Kce5WGoT62lugGgSDbkD4K0dsN4Ex7HfJSGdmKsTu+w/LJLMjzILqVTZc3diYvITe7pp0VlX2W+me+w5cbFM0qDgZAPzUWLqSeUww+K9GGkRvXkm8cEmvUD8oBOYGXz/lKxOGe4k7sdMvekf5cRm9rep+SmzLLas3GatAjp98kiJyH1VozZLrb75EWjKB1Vps/YbXCRutA1Jn6D6KVFkvUQirlJhcDDgXCTo3M8RIzha/Y2xXOcKtWwzDY8ieHRObNdh6BLQYcf1OmT0JGStm1t7LLj9F0jFGCvqJT4wiSXDRYLtManpiDMGzeEclumwNVVbY2CyvckhwFiD7xqryi2jjpqkac7y4MZQxNrwN3OcrZ56x1OSj43EB/CRIka+xW/8A8frhxAh4yLvEHUWS6fZB/wCt7B/uK42bPS30ou9zPEZnevwAt4/eikbPpvJ7rC52nAc1pqHZqm0gvdvRkPVHirmiKbbDdHIQpUH1OU9VFe1XKzY+wdzvVILjxvH1Vu+qIso20dpBoAEz9/VVWJ2g3Rx5wPcTZW4wjG25vdIt31LFYjarS0lxuXG2UAkSLHgPgl7T23VggFwaYIM34eXVVzAX95z98+Z8eBVHI7RpNZfBFqU7TCnMeKeG3DcuO9GXdBj4JreiWzYX8eCh4io5xknSPAWhc0a4wUmjV/h7s5lTGtMOhjTUvGYsJ5SZ8l18LmX4QUZfiHnMBjQOTi4n/iF01b6CtC54Picr12uyX8ghCF3PNBVXaTAipQd3Zc0S21xlPsVqhRJXVi0ZbWmjl+Hrhph1jEawQpBnR3Ra3aXZOjVBgbjjeW8emXksbi9n1cK7deLHI6HpH8rDKDjyepCtGpw8j5xMC2fMm30T1HaDmt5DioTMRxHkZn2WTrXTHdt1VLkt9y2pbQtdOsqtOTvAqoNMjI2QwzyVtzKpo0DHcksVFn6eJe0+slVtsvEAbsniY8lO9dSyp7ng0DqYdmAfBRauy6JzY3/aPkqZ+2KzRLm/+JI8wVDrbfqnItb1B+Kl1EdY6WfRhtw0qDhFBhB48eipX7aMn0dJjQM4aPeRmk43ec6XuDim/RQO9N9NFycmz0IUFGKvljlB3p3hrqhGepI8MoUevinh5bTLu5leTDdTwXlFhBlouOvwspdTG+jcXMaBvZ2znPNVuXas8HmE284R6RoeRcfu8SptDbjy4+jeYN4IyPDgqOqN95DBG8bXhLqvdS7jnRJyzm3I3U3ZSUIPpkvqHaKu+puywt4gOJ8LXVjiNrPY0ueIbcNH6ifHLj4rO7Kc1pa8Wid7WJmCINrWg3kq12nS9M3eYzecNCACRzAJ96um7GacYqSSWCuPaCobmTJz3rBLw+2HjedmQLNE6kC/vUehgqrJ/Ktc3O7fl7LfNNP2NUdctvyc2IvnfIZKt5HR7PgfbtguEuLjnx0ieWq9btNgLi9jt0ZcZ53t95pjE7PeGtAbvOzJBB8LaJzC7RLd1tVoc1rt4tO93ogbtsuM8gl2uSrSawJxOMiHPe5jrRTaLbov6/6jJ5KHXxT35RGduGuS9xDg/wBUXJMXcbTb1rk9UxSBdkCT7BxUN9jrGKWWPuxAytlzJ6DnB9ijejDePLQx0U/DNJyb6tw6JgifCFG2i0kAZ34XtOR538eiqXXNhkAEW5+HVRaphFR0ZG6l7CwDsTXZTHe3j7syeAChJs7q0E5Pg6N+FmyzTovqH/8ATd/8d4+5w9q3Cj4HBtpU202izQAPDXxUhepCO2KR8jXq+bUc+4IQhXOIIQhACbr4dr2lr2hwOYNwnEJyDGbW7HOYd/D3Ge5Nx0J9Ycs1QiruuIcC12toI6rqKi4vZlKqIqU2u6i/nmFlnp7+00xrviRgqbhlJ4j74JdaqBor/H9jxnQdu/6XXafHMe1Z/H4V9M7tRhB0Oh6HIrNKMoco6xkpcDTqxUaqN5pkdDzToE8l65wGvln4qtztG6eBv/M3Ad0ZC4sqzH7VZVFhuuHCye2t3WlzLW5XWWnh4yrs3UL+5Fi53+o+cfBP4NsmJiLyTprlcqoFbQ5HglU6xabHpz+apY3ec2so02GxzWNMEkkRJgZ6xn7VW1tqGIO6es+FyoFTvAuaY4xdQW1CCQbnjF0yTGNOWSxxWOY4y2bxnAAP3zUR1B5O9uiRrvDLlGQXlJpPPrAPTNOvo1BEbxHDP3FQX2pcHlMPgG3l809h8fVYSWW8ZUZodMEED+02+SljClpaQCd6bgEggRN8uE+CHOSR4NovcfzKrm65mJ6AqYNs1AB/9gmIuRe2QmfVtkbKlrsE/t0uRF+J+KScK5tyWgf7j7gpTKOCfJdHbrt0Bxa5s2BBHC0gzFvfxRR2kahDXUw8mNDJ6mJnmVW4PBio5rARxm4AgXUz/MxStQABNi43yzgDJLkbFwlkmbTp0R3GOIdwaSAOM8UirVaaW6J7on1hHsnL28FTVcQS5x3pmSbR55pDcRBsRbL62uly6p4ROp45zIh8Ta7SCQRe8XCdo0yTfM8DOds89VCp44z6oJPIHwj7zVxssNpN3z650kQ0cP7jGSjkVGqauxqv2TqF0tIIIk3iDwXS+xPZBmEp78h1R7RLtADeG/NR+yuGFdheW7rQQIN5OZHTLzWva2LBbaNO3qPD1esnNeXf7nqEIWk8wEIQgBCEIAQhCAEIQgBN1qDXghwBB0IlOIUNXBmsd2KY4/l1HU+IgOHhOXjKz20Oy+KpGQ0Vm8W+tHNuflK6MhcXQi+MGiOonH5OO45ji0hzHNGV2kX6kLN4zDlk3ke5fQrmzYph+ApnOmw9WtPwXP6d9zVDXbeh88NrpbqwiV2ba34e4OsDFIUnfup93zb6p8lzftP+HtfC94fnUv3MaZb/AHtvHUSFzlSlHk30tXSqO3D+Sow9TnEpvE2v5prDETnF8jkptHDekeG8VzNDVrsh/wCK3TfoeXA/BWGBBqOAnujPinMR2cJqB090mSI4HJWlLDtZZohS0ii1DSwDtkUngjee3xnxyUCt2ZrNvSrFw4a+3VXgrNZlmnW40HNoPgq4KqtJGQZTfS/qif8AtA6zIul4jH0nCzQ0zkXF0jTKIyWrduPz8sx5FQa3Z9jpLSOmnloosdo1ov3Izx2i4GQGAxEDhHsUU16ZFw6cs7eEiVOx+wXMklzOkwfqom6xovE+36eKWZ28ymlci1R+3KOF/HmhtOGy4hreLsvAapjG7ZcTDLfDooTMM55lzieZM+Uq6h3Of1P/ACi4o7QF9zxJF+QaMgkbMqPfXa0kuLjAkzc2Ee5P7G2O+u406FNz3Rppzccmjqup9iPw4bhSK1eH19ALtZ04u56acV0hC+EefXrpXc3nsa3ZGAFGiymAO6BMamLnzUxCFuWDxG75BCEIQCEIQAhCEAIQhACEIQAhCEAIQhACEIQAvCF6hAZzbHYTDVyXbgpvOrQIPUZeULM1ewFSg/fZ32jhnlHqm/kukoXKVKLNENTUhi+DlrqUCMoUDEAyur4rZlOp67AeeR8xdZ7aHYYOM06kDgb+3ULPKjJcGunqYPnBzp5q8Aeq9p45zT32GOWftzWnxnY2uz9IcOLTMeGapsTsqs06jkQuFmuTSpqXAj/EA3bcffkvPTOBmYHH+Uw5lQf6RrYSVWPw7qjhvTyEFWSLRTYnauJMkuN9BN+XTqs9Uw7qjsznkJjPUn7stpsXsJicSd7c3Wu/U6QPmR0W/wBh/hth6AmoPTO5iGDo3XxldIwlLgVa1Olhu7+Di7Nl7pDQ0uqHQDePgAtN2a/DnF4moPTU3UaMy4u7riODAbk8yIHsXacLs+lS/p02M/taG+4KRC7Ro92YZ65tWiiv2PsKjhae5QphjddS48XE3ceqsEIWjgwNtu7BCEIQCEIQAhCEAIQhACEIQAhCEAIQhACEIQAhCEAIQhACEIQAhCEALwsHBeoQCDQb+0eQTQ2fSFxTZP8AaPkpCFG1dibs8heoQpIBCEIAQhCAEIQgBCEI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50180" name="AutoShape 4" descr="data:image/jpg;base64,/9j/4AAQSkZJRgABAQAAAQABAAD/2wCEAAkGBhMSERUUEhIWFRUWGRgXGBgYFhcYGBgaFhgVFxgYFh0aGyYeFxkjGRgVHy8gIycqLCwsFR4xNTAqNSYrLCkBCQoKDgwOGg8PGiwlHyQsLCw0NC4sLCwsLCwsKSwsLCwsLCwsLCwsLCwsKSwsLCwsLCwsKSwsLCwsLCwsLCwsLP/AABEIALkBEAMBIgACEQEDEQH/xAAcAAABBQEBAQAAAAAAAAAAAAAAAgMEBQYHAQj/xABAEAABAwIDBQQIBQIFBAMAAAABAAIRAyEEMUEFElFhcQYigZETMqGxwdHh8AcjQlLxM3IUFWKSslOCotIWJEP/xAAaAQEAAwEBAQAAAAAAAAAAAAAAAQIEAwUG/8QALhEAAgEDAwIFAgYDAAAAAAAAAAECAxEhBBIxQVEFEyIyYRRxgZGhwdHhI0JS/9oADAMBAAIRAxEAPwDuKEIQAhCEAIQhACEIQAhCEAIQhACEIQAhCEAIQhACEIQAhCEAIQhACEIQAhCEAIQhACEIQAhCEAIQhACEIQAhCEAIQhACEIQAhCEAIRKEAIQhACEJupXa3NwHUoORxCra/aCgz1qgHmqDbXbxjQRSMnSM/oPaqSqRj1NFPTVajsos0WL27QpGH1WgjSZPkLqvxHbXDNbvBznCYs0xPUwuW4jHOc4uObiSet+PVeVNoOIg3Ggk2WV6iXQ9qHhMElubZ0R3bsP/AKVPLPeP/romB2vqk5sbrBbPtlYHC4l7Dv05kai46FabCdoaVXdbUbBtJIsDyOeqhVZPqWqaGnT9sbr9S4qdrcRG80UnDxy11TuA/EFhdu1G2/cySB1/lUW2tlDd9Ix5bugRuzlxEKpo4WnUaQcQBUPLcDuG9NieajzJpnN6OjKF1++DsFKqHAOaZBEgpa5Zs7auIwcNa4kD1mkd0z+pl4nylb7YvaBmIaP0vj1TaebZzWmFVSx1PKr6SdLPKLVCELsZAQhCAEIQgBCEEoAXhcsR2i7cejc5tMyMhu58yXaX4LD4/tBUeSTvNnQvI8T+o+JWaWoS4PSo+HVKiu3ZHZ8TtGlTEvqMaOJcAoDu12E/67T/AGhzv+IK4uNpuOQBPEiQPEyrPYeKquqAAuIOdzEdMguf1L7GteFxS9Uv2/k6fV7bYVvrPI/7TPln7F7ge11Kq7dDKoH7nMhvjeR5LMnD0KA3iGt5nM+OZKqsb2rOVNgHM/IK3nSXJWOhpz9if5nTP82pfvHkVW4vtph2W3wT1+UrmGMxdVxio92UkTlrlpZQg2XBrdYFlD1D6HSHhdPmUjpNX8TKAyY49Pqolb8Tv2UPN30WGpY0yA4bzBaDBsOGoSCGmTcXtlEcOqp5031NEdBQXMf1NXX/ABKqnJkeP0lRB2sxNQ+sAIJnkOpVAGd0OkRMfYTTHmbKjnJ8s0x01GK9MUXtPtXXB/qX6fJPO7X4g/qFvvKVnzQIN1JawNaXG0mAOPH4KNz7l5UaXO1FjU7RVyL1SJ0EBXeB2y2m0Cqe8ROpPiTqsaHky2IGeq9qsIAJPgZmOI5IpMpKhCSta32Lzb2PpveSBNhBmAdfcqStiy6JAgWFoy0TJdr9/RLovEjekj284UPLO0IKMUuwk6yOaSCrTGbJAZ6Sm4OZaeI6qsZTJMKC8ZKSuhyjUcJDTG9YjiCmXYWo0AwYmx+8k9Uw+XyzhKDnMOdxb+fkg+w/gNtVKLodJbHqn4K2NDC1/Uqeje7TNpPQ5eBCzm6ChkDIxzU37lJUru6dn8GvrYB7WgPpelYBm31uojPooWJx1Nrg4OdDY7zTJto8adU1sntC6md153hPG46TaPJWO0Nm0qzfSslrs95kX477cirWusGTMJWqcfBoezPbNtYinUdc2a423jwOm971q1x6nsF+6XU3gjVomZ4jg5bDsz2zDt2jV3i+d0OjPhv6g81opVekjy9XolmdHK6rsbFCELUeQCEIQAq/b5P+HqbpgwADlmQPcrBRNq4T0tFzImRlxgg/BVlwy9NpTTfc5BWpS9wbLiDmLeWvknsN2Ve8y4bg4mCfAFbSlhGUx3WgdAq/am1vRjiTYDj9F5+xLk+l+olLEEUrezNGmJc8mOAAHxTR262kN2iwcyST5qDito1qhgk55AADyUarhC094QRp7fFVv2Oig372TqlX07d+o4AtOd7691uvQJnD4unTktaXP/S5xEjnGQjqmWMc4FwBLWjw8T8En0vdiGweQtHtUllHp0EVSYJ1cc8yYz6J3ZuGe5/czFx7slHJJImw0mwjlwC0Oyd2nRdUtMQDzytwuiyyZycYlPiqPozBjf1ygcuZUdlO06qZWoPe0PLfWk9eaRVpubDT5a34qDon+YxujpxzXrHBpB3SYIJ6cECmYnTJe3sDHTX6IWNBj9pUN4AMMkXOjSRa2sKoq4Rhkiq2Ocg+USUxVbJkWE9SE5gcM6o8NaIn2c+SPLOcIbFyS9l02gl7nlrWxePW5DqnO0jwXtLT3S0EeCb2viAAKTb7mZiJdqolSm51JrvWDZb/AG635XU9LCMbyU2R6lQnOPvokgoa6+Unn8U8MK+J3bHL5qpoukT9g4wtcWu/puEkHIQM03ja7TUmm0buYtCrpIPP5p/D4wAFr2hzZz1HMH4Kb9Dm42k5I9fjHT6xGoANh0umn194kuuTqlu3L7rTy7w9wCZ3D+3Lh8eCFk0PGkI9Zsnz6EdUwHXySqjbA8V7I3eJ8o+7IXQNAgXMzlH3qrTYu2H0+7Ac0m8j3KsFMcumRCtNgPph8VAIIIupXJSo47HdXNFU2bLS6k7c3tOehHBUGKxLrtePzB+oW3hzPuK1e+HM/LcBIgEQVjMXWIe5lQkwTcZtdxA1B4K80efQll3/ALN32Q7VCp+TVs9tgST3pmxnVa5ci2Ri2tqtFQgutuPBieAPlaei6dsraQqtv6wzHxHJaKM7qzPK11BQlvgsMnoQhaDzQQUIQGY2rDS+cgSfiueY3FmpU33EhukZgDh710vb1HecRObfmFzbbGGFE7pcHEwekdcuiwVVk+j0Mk4/J7itqE2Z+W3gJ3ieLiMyo+4akBsuJ9Y/eQ6qJv3JufvVON2g5oc0OhpGQAv1+9Vz+5r2bfaS8XutAaxwfAkx6s8v3Hnoq4nl9+SeoyRA01PDhzMpVJrZG8bT19yhkxdiHu3VxjqsU6dNtwACTxJuozcO3fgHuauNhzKf2riWF35dm5ZcgLXQlu8kFGrUpiGE96JMz4DgmcUDvnfu6b80mlWPG03sRlxJU9+NoOqy6zc54xH1Ulb7XexBpVTYEw0XjTj0SS20gaxlx4KdjcFYObBaRmPdyVdrn7YKhnWFnlDjeEdeOvkrvZjqdIb1SxdMAac85VPTq7oJPeOg0HMqM95JDjc59PopInHcrEna4BquIvJkfBNUcSWtc0A3iTPsUl2EcGNPdIdcd6IyBmfgoNamWGDfnobWhQXi01tHqIG80ugXE205xovMdBqn0cxpf3Xy5KJvE5yUqecfHpxUXL7c3PKru8Z56WXlOJvkvCZTrcO53qg+Ot49/vQlimETbKbT7ylHFQSD1trre9v4TVCqATIkDug6SPs/eSalXemQM8o145zlZW4OXLsWNGmDRkxLSSOJkCNOKhAEXOfs8dE2+s4NAGQNo9wSQ9RcslYlFg3rmBmIvc5JDX3v5pGaU0X+qEo0XZ6s4P3ZBDhOeVsx5pzb3ozUg+tF7G46/wAqlwuINJ4c2JggT5SYVh/iHVmBxLJaSDMCTy9mq6ReLGGtD1buhS0hvAsbm0lzeguR5CfBbDs5tzdFNzjF4PO/eB5kXWO3yHknuuacstdFdYegHGo0GGPaKjdYIzvyMKkW0y1aMZRszrzXAiQvVluwG3PT0TTcZdSgT+5hndPsI8AtSvRjLcro+Zq0nSm4S6AhCFY5Ge7TVNyXGw3ZJ6TPwXJ8TjN9zidTP38l0z8SapbhRH6nbngQSf8AiuY0ywU3EnvWAbFtZM8fmsNb3WPpPDl/h3fgMkGLyA640mOXmvSDEXB1lMsYSYFybJdMrgb2PM3ozsL300svWVrQeOeqTvWiZHC2fPjqkh5F7dFJQlVqzoDd4mw6ffNJABIa0yTHnwtZMvrC9zfp7koV4u3PxtmOGaEDu7unvPbGdjPhreUmlQ3gYIAFySckwWuEWjqfglOda/sy0QsWez9sCmx9MjeDsjwMXK8oU2mmXmd4mGxF9ZyyUGk0AAvMcteScxmNFQ2ndFg20Dn4pcrts8dTymd54HHL63S8e0bxAIEW8uPzSMLRJeAOIiEvabPzHRlJ1zvdDqvchLqvcBEy3hIkG555plmIOToj3aWlMuItZHpOOXL4KDqoinNcZIki9/mvGLzoY9itdn7MDm7zvAZT9E5EpKKuyNhcI6oQGttxSseTRlhB3iBcZCdRzgBafZ+yalQ70GmBrq7pOSi7X2eN78zPIOIB6BwiCOivtsY/qFKVjI+l0z6qUMOSwGLQTra8ZpGLwbmzvQDpGvQ8E3QcfgqGhcYPWuIyy4fMIY08FN3rcSLeByy8UhgLzDRlf70UjcNmmpVLEhrY3GmQRvGdeGghNvpOaYNiPipuG2JUqHutgfuOXX+EREmrXk8EShQLnBrdTH396K5fs30VNrWlpJkmSJJ1N9Mla4Ds+ylBkudGeQ8APioW38bTDHMPrRbKxI0J1XRKxhrVlN2jwZTaWJ3iXQAQ4i3C5aOeRT+ydplk3zBAB4xb5KJicYDTIcJMtvybM+PXgl4XDzS3xk1wnoRr4j2rl1uXg/8AVmo/DPGgYvdH66bgerXBwjwXVlxbsRjY2hROQJc22RLmuA9pC7QFt079J5XikbVr90eoQhaDyzKfiPTLsKAGyd8HpDXfCVyk4cld12ts0V6RYTE3B4EZFck2nsx9Co4VGTBjIxbhyNj4rDqIvdc+h8LrLy3T68lXh2BtxnETwnUJo04W/wAJUYWt7oiAcglV9mUXm9PxFly2fJ2eqzlHO46JTWXAI8Fq8Z2NBP5TxxDT81DZ2OxDe8N3eGX3Nimxl1Xptcmfq0iP5SHMPPlGSs63Zuu0yaRz4SPYnK+xH2zNhk1wjlcKLM6Kce5WGoT62lugGgSDbkD4K0dsN4Ex7HfJSGdmKsTu+w/LJLMjzILqVTZc3diYvITe7pp0VlX2W+me+w5cbFM0qDgZAPzUWLqSeUww+K9GGkRvXkm8cEmvUD8oBOYGXz/lKxOGe4k7sdMvekf5cRm9rep+SmzLLas3GatAjp98kiJyH1VozZLrb75EWjKB1Vps/YbXCRutA1Jn6D6KVFkvUQirlJhcDDgXCTo3M8RIzha/Y2xXOcKtWwzDY8ieHRObNdh6BLQYcf1OmT0JGStm1t7LLj9F0jFGCvqJT4wiSXDRYLtManpiDMGzeEclumwNVVbY2CyvckhwFiD7xqryi2jjpqkac7y4MZQxNrwN3OcrZ56x1OSj43EB/CRIka+xW/8A8frhxAh4yLvEHUWS6fZB/wCt7B/uK42bPS30ou9zPEZnevwAt4/eikbPpvJ7rC52nAc1pqHZqm0gvdvRkPVHirmiKbbDdHIQpUH1OU9VFe1XKzY+wdzvVILjxvH1Vu+qIso20dpBoAEz9/VVWJ2g3Rx5wPcTZW4wjG25vdIt31LFYjarS0lxuXG2UAkSLHgPgl7T23VggFwaYIM34eXVVzAX95z98+Z8eBVHI7RpNZfBFqU7TCnMeKeG3DcuO9GXdBj4JreiWzYX8eCh4io5xknSPAWhc0a4wUmjV/h7s5lTGtMOhjTUvGYsJ5SZ8l18LmX4QUZfiHnMBjQOTi4n/iF01b6CtC54Picr12uyX8ghCF3PNBVXaTAipQd3Zc0S21xlPsVqhRJXVi0ZbWmjl+Hrhph1jEawQpBnR3Ra3aXZOjVBgbjjeW8emXksbi9n1cK7deLHI6HpH8rDKDjyepCtGpw8j5xMC2fMm30T1HaDmt5DioTMRxHkZn2WTrXTHdt1VLkt9y2pbQtdOsqtOTvAqoNMjI2QwzyVtzKpo0DHcksVFn6eJe0+slVtsvEAbsniY8lO9dSyp7ng0DqYdmAfBRauy6JzY3/aPkqZ+2KzRLm/+JI8wVDrbfqnItb1B+Kl1EdY6WfRhtw0qDhFBhB48eipX7aMn0dJjQM4aPeRmk43ec6XuDim/RQO9N9NFycmz0IUFGKvljlB3p3hrqhGepI8MoUevinh5bTLu5leTDdTwXlFhBlouOvwspdTG+jcXMaBvZ2znPNVuXas8HmE284R6RoeRcfu8SptDbjy4+jeYN4IyPDgqOqN95DBG8bXhLqvdS7jnRJyzm3I3U3ZSUIPpkvqHaKu+puywt4gOJ8LXVjiNrPY0ueIbcNH6ifHLj4rO7Kc1pa8Wid7WJmCINrWg3kq12nS9M3eYzecNCACRzAJ96um7GacYqSSWCuPaCobmTJz3rBLw+2HjedmQLNE6kC/vUehgqrJ/Ktc3O7fl7LfNNP2NUdctvyc2IvnfIZKt5HR7PgfbtguEuLjnx0ieWq9btNgLi9jt0ZcZ53t95pjE7PeGtAbvOzJBB8LaJzC7RLd1tVoc1rt4tO93ogbtsuM8gl2uSrSawJxOMiHPe5jrRTaLbov6/6jJ5KHXxT35RGduGuS9xDg/wBUXJMXcbTb1rk9UxSBdkCT7BxUN9jrGKWWPuxAytlzJ6DnB9ijejDePLQx0U/DNJyb6tw6JgifCFG2i0kAZ34XtOR538eiqXXNhkAEW5+HVRaphFR0ZG6l7CwDsTXZTHe3j7syeAChJs7q0E5Pg6N+FmyzTovqH/8ATd/8d4+5w9q3Cj4HBtpU202izQAPDXxUhepCO2KR8jXq+bUc+4IQhXOIIQhACbr4dr2lr2hwOYNwnEJyDGbW7HOYd/D3Ge5Nx0J9Ycs1QiruuIcC12toI6rqKi4vZlKqIqU2u6i/nmFlnp7+00xrviRgqbhlJ4j74JdaqBor/H9jxnQdu/6XXafHMe1Z/H4V9M7tRhB0Oh6HIrNKMoco6xkpcDTqxUaqN5pkdDzToE8l65wGvln4qtztG6eBv/M3Ad0ZC4sqzH7VZVFhuuHCye2t3WlzLW5XWWnh4yrs3UL+5Fi53+o+cfBP4NsmJiLyTprlcqoFbQ5HglU6xabHpz+apY3ec2so02GxzWNMEkkRJgZ6xn7VW1tqGIO6es+FyoFTvAuaY4xdQW1CCQbnjF0yTGNOWSxxWOY4y2bxnAAP3zUR1B5O9uiRrvDLlGQXlJpPPrAPTNOvo1BEbxHDP3FQX2pcHlMPgG3l809h8fVYSWW8ZUZodMEED+02+SljClpaQCd6bgEggRN8uE+CHOSR4NovcfzKrm65mJ6AqYNs1AB/9gmIuRe2QmfVtkbKlrsE/t0uRF+J+KScK5tyWgf7j7gpTKOCfJdHbrt0Bxa5s2BBHC0gzFvfxRR2kahDXUw8mNDJ6mJnmVW4PBio5rARxm4AgXUz/MxStQABNi43yzgDJLkbFwlkmbTp0R3GOIdwaSAOM8UirVaaW6J7on1hHsnL28FTVcQS5x3pmSbR55pDcRBsRbL62uly6p4ROp45zIh8Ta7SCQRe8XCdo0yTfM8DOds89VCp44z6oJPIHwj7zVxssNpN3z650kQ0cP7jGSjkVGqauxqv2TqF0tIIIk3iDwXS+xPZBmEp78h1R7RLtADeG/NR+yuGFdheW7rQQIN5OZHTLzWva2LBbaNO3qPD1esnNeXf7nqEIWk8wEIQgBCEIAQhCAEIQgBN1qDXghwBB0IlOIUNXBmsd2KY4/l1HU+IgOHhOXjKz20Oy+KpGQ0Vm8W+tHNuflK6MhcXQi+MGiOonH5OO45ji0hzHNGV2kX6kLN4zDlk3ke5fQrmzYph+ApnOmw9WtPwXP6d9zVDXbeh88NrpbqwiV2ba34e4OsDFIUnfup93zb6p8lzftP+HtfC94fnUv3MaZb/AHtvHUSFzlSlHk30tXSqO3D+Sow9TnEpvE2v5prDETnF8jkptHDekeG8VzNDVrsh/wCK3TfoeXA/BWGBBqOAnujPinMR2cJqB090mSI4HJWlLDtZZohS0ii1DSwDtkUngjee3xnxyUCt2ZrNvSrFw4a+3VXgrNZlmnW40HNoPgq4KqtJGQZTfS/qif8AtA6zIul4jH0nCzQ0zkXF0jTKIyWrduPz8sx5FQa3Z9jpLSOmnloosdo1ov3Izx2i4GQGAxEDhHsUU16ZFw6cs7eEiVOx+wXMklzOkwfqom6xovE+36eKWZ28ymlci1R+3KOF/HmhtOGy4hreLsvAapjG7ZcTDLfDooTMM55lzieZM+Uq6h3Of1P/ACi4o7QF9zxJF+QaMgkbMqPfXa0kuLjAkzc2Ee5P7G2O+u406FNz3Rppzccmjqup9iPw4bhSK1eH19ALtZ04u56acV0hC+EefXrpXc3nsa3ZGAFGiymAO6BMamLnzUxCFuWDxG75BCEIQCEIQAhCEAIQhACEIQAhCEAIQhACEIQAvCF6hAZzbHYTDVyXbgpvOrQIPUZeULM1ewFSg/fZ32jhnlHqm/kukoXKVKLNENTUhi+DlrqUCMoUDEAyur4rZlOp67AeeR8xdZ7aHYYOM06kDgb+3ULPKjJcGunqYPnBzp5q8Aeq9p45zT32GOWftzWnxnY2uz9IcOLTMeGapsTsqs06jkQuFmuTSpqXAj/EA3bcffkvPTOBmYHH+Uw5lQf6RrYSVWPw7qjhvTyEFWSLRTYnauJMkuN9BN+XTqs9Uw7qjsznkJjPUn7stpsXsJicSd7c3Wu/U6QPmR0W/wBh/hth6AmoPTO5iGDo3XxldIwlLgVa1Olhu7+Di7Nl7pDQ0uqHQDePgAtN2a/DnF4moPTU3UaMy4u7riODAbk8yIHsXacLs+lS/p02M/taG+4KRC7Ro92YZ65tWiiv2PsKjhae5QphjddS48XE3ceqsEIWjgwNtu7BCEIQCEIQAhCEAIQhACEIQAhCEAIQhACEIQAhCEAIQhACEIQAhCEALwsHBeoQCDQb+0eQTQ2fSFxTZP8AaPkpCFG1dibs8heoQpIBCEIAQhCAEIQgBCEI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50182" name="Picture 6" descr="http://www.criticalbench.com/images/learn-fact-sat-fat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2204864"/>
            <a:ext cx="2534005" cy="172819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50184" name="Picture 8" descr="http://www.nutralegacy.com/blog/wp-content/uploads/2009/04/saturated-and-unsaturated-fats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4653136"/>
            <a:ext cx="2286000" cy="1714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AU" b="1" dirty="0" smtClean="0">
                <a:solidFill>
                  <a:schemeClr val="bg1"/>
                </a:solidFill>
              </a:rPr>
              <a:t>Trans Fats</a:t>
            </a:r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800" dirty="0" smtClean="0"/>
              <a:t>‘Ugly’ fats</a:t>
            </a:r>
          </a:p>
          <a:p>
            <a:r>
              <a:rPr lang="en-AU" sz="2800" dirty="0" smtClean="0"/>
              <a:t>Have a more adverse effect on cardiovascular health than saturated fats </a:t>
            </a:r>
          </a:p>
          <a:p>
            <a:r>
              <a:rPr lang="en-AU" sz="2800" dirty="0" smtClean="0"/>
              <a:t>In most cases, trans fats are created by liquid oil being converted to solid fat via hydrogenation – used in cooking</a:t>
            </a:r>
          </a:p>
          <a:p>
            <a:r>
              <a:rPr lang="en-AU" sz="2400" dirty="0" smtClean="0"/>
              <a:t>Eg. Processed foods –</a:t>
            </a:r>
          </a:p>
          <a:p>
            <a:pPr>
              <a:buNone/>
            </a:pPr>
            <a:r>
              <a:rPr lang="en-AU" sz="2400" dirty="0" smtClean="0"/>
              <a:t> 	pies, pastries, cakes, </a:t>
            </a:r>
          </a:p>
          <a:p>
            <a:pPr>
              <a:buNone/>
            </a:pPr>
            <a:r>
              <a:rPr lang="en-AU" sz="2400" dirty="0"/>
              <a:t>	</a:t>
            </a:r>
            <a:r>
              <a:rPr lang="en-AU" sz="2400" dirty="0" smtClean="0"/>
              <a:t>margarines/butters</a:t>
            </a:r>
            <a:endParaRPr lang="en-AU" sz="2400" dirty="0"/>
          </a:p>
        </p:txBody>
      </p:sp>
      <p:pic>
        <p:nvPicPr>
          <p:cNvPr id="4" name="Picture 3" descr="http://www.foodonthefood.com/.a/6a00d83451c62869e2010536e22581970c-800wi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4581128"/>
            <a:ext cx="244827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4" name="Picture 2" descr="http://www.fiberstar.net/images/Brownie300dp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4581128"/>
            <a:ext cx="2558713" cy="1866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t="5260"/>
          <a:stretch>
            <a:fillRect/>
          </a:stretch>
        </p:blipFill>
        <p:spPr>
          <a:xfrm>
            <a:off x="395536" y="1484784"/>
            <a:ext cx="8369300" cy="36547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AU" b="1" dirty="0" smtClean="0">
                <a:solidFill>
                  <a:schemeClr val="bg1"/>
                </a:solidFill>
              </a:rPr>
              <a:t>Cholesterol</a:t>
            </a:r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20000"/>
          </a:bodyPr>
          <a:lstStyle/>
          <a:p>
            <a:r>
              <a:rPr lang="en-AU" dirty="0" smtClean="0"/>
              <a:t>A waxy fat found in saturated fats</a:t>
            </a:r>
          </a:p>
          <a:p>
            <a:r>
              <a:rPr lang="en-AU" dirty="0" smtClean="0"/>
              <a:t>Helps from cell membranes</a:t>
            </a:r>
          </a:p>
          <a:p>
            <a:r>
              <a:rPr lang="en-AU" dirty="0" smtClean="0"/>
              <a:t>Important role in hormone, bile &amp; vitamin D production</a:t>
            </a:r>
          </a:p>
          <a:p>
            <a:r>
              <a:rPr lang="en-AU" dirty="0" smtClean="0"/>
              <a:t>Approximately two-thirds of the body’s total cholesterol is made by the body’s cells and the remaining third is consumed in foods from animal sources that contain fat</a:t>
            </a:r>
          </a:p>
          <a:p>
            <a:r>
              <a:rPr lang="en-AU" dirty="0" smtClean="0"/>
              <a:t>Not water soluble – Liver packages it inside lipoproteins for transportation through the blood</a:t>
            </a:r>
          </a:p>
          <a:p>
            <a:r>
              <a:rPr lang="en-AU" dirty="0" smtClean="0"/>
              <a:t>Food sources:</a:t>
            </a:r>
          </a:p>
          <a:p>
            <a:pPr lvl="1"/>
            <a:r>
              <a:rPr lang="en-AU" dirty="0" smtClean="0"/>
              <a:t>Meat , dairy products, eggs</a:t>
            </a:r>
            <a:endParaRPr lang="en-A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AU" b="1" dirty="0" err="1" smtClean="0">
                <a:solidFill>
                  <a:schemeClr val="bg1"/>
                </a:solidFill>
              </a:rPr>
              <a:t>LDLs</a:t>
            </a:r>
            <a:r>
              <a:rPr lang="en-AU" b="1" dirty="0" smtClean="0">
                <a:solidFill>
                  <a:schemeClr val="bg1"/>
                </a:solidFill>
              </a:rPr>
              <a:t> / </a:t>
            </a:r>
            <a:r>
              <a:rPr lang="en-AU" b="1" dirty="0" err="1" smtClean="0">
                <a:solidFill>
                  <a:schemeClr val="bg1"/>
                </a:solidFill>
              </a:rPr>
              <a:t>HDLs</a:t>
            </a:r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b="1" dirty="0" smtClean="0"/>
              <a:t>Low density lipoproteins (</a:t>
            </a:r>
            <a:r>
              <a:rPr lang="en-AU" b="1" dirty="0" err="1" smtClean="0"/>
              <a:t>LDLs</a:t>
            </a:r>
            <a:r>
              <a:rPr lang="en-AU" b="1" dirty="0" smtClean="0"/>
              <a:t>):</a:t>
            </a:r>
          </a:p>
          <a:p>
            <a:pPr lvl="1"/>
            <a:r>
              <a:rPr lang="en-AU" dirty="0" smtClean="0"/>
              <a:t>“Bad” cholesterol</a:t>
            </a:r>
          </a:p>
          <a:p>
            <a:pPr lvl="1"/>
            <a:r>
              <a:rPr lang="en-AU" dirty="0" smtClean="0"/>
              <a:t>Carries most cholesterol in blood</a:t>
            </a:r>
          </a:p>
          <a:p>
            <a:pPr lvl="1"/>
            <a:r>
              <a:rPr lang="en-AU" dirty="0" smtClean="0"/>
              <a:t>Role in deposition of plaque (fats) in arteries</a:t>
            </a:r>
          </a:p>
          <a:p>
            <a:pPr lvl="2">
              <a:buFont typeface="Calibri" pitchFamily="34" charset="0"/>
              <a:buChar char="→"/>
            </a:pPr>
            <a:r>
              <a:rPr lang="en-AU" dirty="0"/>
              <a:t> </a:t>
            </a:r>
            <a:r>
              <a:rPr lang="en-AU" dirty="0" smtClean="0"/>
              <a:t>narrows arteries, increasing  BP (hypertension)</a:t>
            </a:r>
          </a:p>
          <a:p>
            <a:pPr lvl="2">
              <a:buFont typeface="Calibri" pitchFamily="34" charset="0"/>
              <a:buChar char="→"/>
            </a:pPr>
            <a:r>
              <a:rPr lang="en-AU" dirty="0" smtClean="0"/>
              <a:t>Hardens artery walls  (atherosclerosis)</a:t>
            </a:r>
          </a:p>
          <a:p>
            <a:pPr lvl="3">
              <a:buFont typeface="Calibri" pitchFamily="34" charset="0"/>
              <a:buChar char="→"/>
            </a:pPr>
            <a:r>
              <a:rPr lang="en-AU" dirty="0" smtClean="0"/>
              <a:t>Can lead to plaque rupture, releasing large amount of cholesterol into the blood stream </a:t>
            </a:r>
            <a:r>
              <a:rPr lang="en-AU" dirty="0" smtClean="0"/>
              <a:t>→ clotting → heart attack</a:t>
            </a:r>
            <a:endParaRPr lang="en-AU" dirty="0"/>
          </a:p>
        </p:txBody>
      </p:sp>
      <p:pic>
        <p:nvPicPr>
          <p:cNvPr id="4" name="Picture 3" descr="http://www.healthcentral.com/common/images/9/9377_3654_5.jpg"/>
          <p:cNvPicPr/>
          <p:nvPr/>
        </p:nvPicPr>
        <p:blipFill>
          <a:blip r:embed="rId3" cstate="print"/>
          <a:srcRect l="12427" t="5236" r="59042" b="38918"/>
          <a:stretch>
            <a:fillRect/>
          </a:stretch>
        </p:blipFill>
        <p:spPr bwMode="auto">
          <a:xfrm rot="5400000">
            <a:off x="4139952" y="4437112"/>
            <a:ext cx="108012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4" cstate="print"/>
          <a:srcRect l="5862" t="6349" r="12942" b="10895"/>
          <a:stretch>
            <a:fillRect/>
          </a:stretch>
        </p:blipFill>
        <p:spPr bwMode="auto">
          <a:xfrm>
            <a:off x="6948264" y="1556792"/>
            <a:ext cx="1503473" cy="1658679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1.bp.blogspot.com/_xLKK-uEtS98/TNX55mKvzPI/AAAAAAAAAA8/b8jVxxLpnNU/s1600/LDL%2Be%2BHD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4365104"/>
            <a:ext cx="3622361" cy="2253109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r>
              <a:rPr lang="en-AU" b="1" dirty="0" smtClean="0"/>
              <a:t>High density lipoproteins (</a:t>
            </a:r>
            <a:r>
              <a:rPr lang="en-AU" b="1" dirty="0" err="1" smtClean="0"/>
              <a:t>HDLs</a:t>
            </a:r>
            <a:r>
              <a:rPr lang="en-AU" b="1" dirty="0" smtClean="0"/>
              <a:t>):</a:t>
            </a:r>
          </a:p>
          <a:p>
            <a:pPr lvl="1"/>
            <a:r>
              <a:rPr lang="en-AU" dirty="0" smtClean="0"/>
              <a:t>“Good” cholesterol</a:t>
            </a:r>
          </a:p>
          <a:p>
            <a:pPr lvl="1"/>
            <a:r>
              <a:rPr lang="en-AU" dirty="0" smtClean="0"/>
              <a:t>Carries cholesterol from the blood back</a:t>
            </a:r>
          </a:p>
          <a:p>
            <a:pPr lvl="1">
              <a:buNone/>
            </a:pPr>
            <a:r>
              <a:rPr lang="en-AU" dirty="0"/>
              <a:t>	</a:t>
            </a:r>
            <a:r>
              <a:rPr lang="en-AU" dirty="0" smtClean="0"/>
              <a:t> to the liver for elimination</a:t>
            </a:r>
          </a:p>
          <a:p>
            <a:pPr lvl="1"/>
            <a:r>
              <a:rPr lang="en-AU" dirty="0" smtClean="0"/>
              <a:t>Also removes </a:t>
            </a:r>
            <a:r>
              <a:rPr lang="en-AU" dirty="0" err="1" smtClean="0"/>
              <a:t>plaqu</a:t>
            </a:r>
            <a:r>
              <a:rPr lang="en-AU" dirty="0"/>
              <a:t>	</a:t>
            </a:r>
            <a:r>
              <a:rPr lang="en-AU" dirty="0" smtClean="0"/>
              <a:t>build-up from arteries</a:t>
            </a:r>
            <a:endParaRPr lang="en-AU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AU" b="1" dirty="0" err="1" smtClean="0">
                <a:solidFill>
                  <a:schemeClr val="bg1"/>
                </a:solidFill>
              </a:rPr>
              <a:t>LDLs</a:t>
            </a:r>
            <a:r>
              <a:rPr lang="en-AU" b="1" dirty="0" smtClean="0">
                <a:solidFill>
                  <a:schemeClr val="bg1"/>
                </a:solidFill>
              </a:rPr>
              <a:t> / </a:t>
            </a:r>
            <a:r>
              <a:rPr lang="en-AU" b="1" dirty="0" err="1" smtClean="0">
                <a:solidFill>
                  <a:schemeClr val="bg1"/>
                </a:solidFill>
              </a:rPr>
              <a:t>HDLs</a:t>
            </a:r>
            <a:endParaRPr lang="en-AU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1628800"/>
            <a:ext cx="152019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AU" b="1" dirty="0" smtClean="0">
                <a:solidFill>
                  <a:schemeClr val="bg1"/>
                </a:solidFill>
              </a:rPr>
              <a:t>Macronutrient Intake</a:t>
            </a:r>
            <a:endParaRPr lang="en-AU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060848"/>
            <a:ext cx="4805193" cy="3699922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1979712" y="1844824"/>
            <a:ext cx="54006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979712" y="6021288"/>
            <a:ext cx="54006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 flipH="1" flipV="1">
            <a:off x="-108520" y="3933056"/>
            <a:ext cx="4176464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 flipH="1" flipV="1">
            <a:off x="5292080" y="3933056"/>
            <a:ext cx="4176464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AU" b="1" dirty="0" smtClean="0">
                <a:solidFill>
                  <a:schemeClr val="bg1">
                    <a:lumMod val="95000"/>
                  </a:schemeClr>
                </a:solidFill>
              </a:rPr>
              <a:t>Macro vs. Micro</a:t>
            </a:r>
            <a:endParaRPr lang="en-AU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AU" sz="2800" b="1" dirty="0" smtClean="0"/>
              <a:t>Macronutrients:</a:t>
            </a:r>
          </a:p>
          <a:p>
            <a:pPr lvl="1"/>
            <a:r>
              <a:rPr lang="en-AU" sz="2400" dirty="0" smtClean="0"/>
              <a:t>A nutrient that is needed by the body in relatively large amounts</a:t>
            </a:r>
          </a:p>
          <a:p>
            <a:pPr lvl="2"/>
            <a:r>
              <a:rPr lang="en-AU" sz="2000" dirty="0" smtClean="0"/>
              <a:t>Carbohydrates</a:t>
            </a:r>
          </a:p>
          <a:p>
            <a:pPr lvl="2"/>
            <a:r>
              <a:rPr lang="en-AU" sz="2000" dirty="0" smtClean="0"/>
              <a:t>Protein</a:t>
            </a:r>
          </a:p>
          <a:p>
            <a:pPr lvl="2"/>
            <a:r>
              <a:rPr lang="en-AU" sz="2000" dirty="0" smtClean="0"/>
              <a:t>Lipids (fats)</a:t>
            </a:r>
          </a:p>
          <a:p>
            <a:r>
              <a:rPr lang="en-AU" sz="2800" b="1" dirty="0" smtClean="0"/>
              <a:t>Micronutrients:</a:t>
            </a:r>
          </a:p>
          <a:p>
            <a:pPr lvl="1"/>
            <a:r>
              <a:rPr lang="en-AU" sz="2400" dirty="0" smtClean="0"/>
              <a:t>A nutrient that is required by the body in small amounts</a:t>
            </a:r>
          </a:p>
          <a:p>
            <a:pPr lvl="2"/>
            <a:r>
              <a:rPr lang="en-AU" sz="2000" dirty="0" smtClean="0"/>
              <a:t>Vitamins</a:t>
            </a:r>
          </a:p>
          <a:p>
            <a:pPr lvl="2"/>
            <a:r>
              <a:rPr lang="en-AU" sz="2000" dirty="0" smtClean="0"/>
              <a:t>Minerals</a:t>
            </a:r>
          </a:p>
          <a:p>
            <a:r>
              <a:rPr lang="en-AU" b="1" dirty="0" smtClean="0"/>
              <a:t>Water</a:t>
            </a:r>
            <a:endParaRPr lang="en-AU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AU" b="1" dirty="0" smtClean="0">
                <a:solidFill>
                  <a:schemeClr val="bg1">
                    <a:lumMod val="95000"/>
                  </a:schemeClr>
                </a:solidFill>
              </a:rPr>
              <a:t>Carbohydrates – Recap</a:t>
            </a:r>
            <a:endParaRPr lang="en-AU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067944" y="1600200"/>
            <a:ext cx="4618856" cy="4997152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en-AU" sz="3000" b="1" dirty="0" smtClean="0"/>
              <a:t>Functions:</a:t>
            </a:r>
          </a:p>
          <a:p>
            <a:r>
              <a:rPr lang="en-AU" dirty="0" smtClean="0"/>
              <a:t>Glucose is the body’s preferred fuel source for energy       </a:t>
            </a:r>
            <a:r>
              <a:rPr lang="en-AU" sz="2200" dirty="0" smtClean="0"/>
              <a:t>(1g CHO = 16kJ energy)</a:t>
            </a:r>
            <a:endParaRPr lang="en-AU" dirty="0" smtClean="0"/>
          </a:p>
          <a:p>
            <a:r>
              <a:rPr lang="en-AU" dirty="0" smtClean="0"/>
              <a:t>The brain and central nervous system need a continuous supply of glucose to function</a:t>
            </a:r>
          </a:p>
          <a:p>
            <a:r>
              <a:rPr lang="en-AU" dirty="0" smtClean="0"/>
              <a:t>Creates a protein-sparing action</a:t>
            </a:r>
          </a:p>
          <a:p>
            <a:r>
              <a:rPr lang="en-AU" dirty="0" smtClean="0"/>
              <a:t>Gives sweetness and flavour to food</a:t>
            </a:r>
            <a:endParaRPr lang="en-AU" dirty="0"/>
          </a:p>
        </p:txBody>
      </p:sp>
      <p:pic>
        <p:nvPicPr>
          <p:cNvPr id="8" name="Picture 6" descr="http://s4.hubimg.com/u/754127_f5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844824"/>
            <a:ext cx="3072340" cy="2304256"/>
          </a:xfrm>
          <a:prstGeom prst="rect">
            <a:avLst/>
          </a:prstGeom>
          <a:noFill/>
        </p:spPr>
      </p:pic>
      <p:pic>
        <p:nvPicPr>
          <p:cNvPr id="17414" name="Picture 6" descr="http://www.floreatforum.com.au/UserDir/Images/fruit-and-ve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365104"/>
            <a:ext cx="3092804" cy="20521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AU" sz="4000" b="1" dirty="0" smtClean="0">
                <a:solidFill>
                  <a:schemeClr val="bg1"/>
                </a:solidFill>
              </a:rPr>
              <a:t>Carbohydrate Classifications</a:t>
            </a:r>
            <a:endParaRPr lang="en-AU" sz="4000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r>
              <a:rPr lang="en-AU" b="1" dirty="0" smtClean="0"/>
              <a:t>Simple Carbs:</a:t>
            </a:r>
          </a:p>
          <a:p>
            <a:pPr lvl="1"/>
            <a:r>
              <a:rPr lang="en-AU" u="sng" dirty="0" smtClean="0"/>
              <a:t>Monosaccharides</a:t>
            </a:r>
            <a:r>
              <a:rPr lang="en-AU" dirty="0" smtClean="0"/>
              <a:t> (one unit of sugar)</a:t>
            </a:r>
          </a:p>
          <a:p>
            <a:pPr lvl="2"/>
            <a:r>
              <a:rPr lang="en-AU" dirty="0" smtClean="0"/>
              <a:t>Glucose (sugar, honey, lollies, cakes, </a:t>
            </a:r>
            <a:r>
              <a:rPr lang="en-AU" dirty="0" err="1" smtClean="0"/>
              <a:t>buscuits</a:t>
            </a:r>
            <a:r>
              <a:rPr lang="en-AU" dirty="0" smtClean="0"/>
              <a:t>, fruit)</a:t>
            </a:r>
          </a:p>
          <a:p>
            <a:pPr lvl="2"/>
            <a:r>
              <a:rPr lang="en-AU" dirty="0" smtClean="0"/>
              <a:t>Fructose (fruit, honey, some vegetables)</a:t>
            </a:r>
          </a:p>
          <a:p>
            <a:pPr lvl="1"/>
            <a:r>
              <a:rPr lang="en-AU" u="sng" dirty="0" smtClean="0"/>
              <a:t>Disaccharides</a:t>
            </a:r>
            <a:r>
              <a:rPr lang="en-AU" dirty="0" smtClean="0"/>
              <a:t> (two units of sugar)</a:t>
            </a:r>
          </a:p>
          <a:p>
            <a:pPr lvl="2"/>
            <a:r>
              <a:rPr lang="en-AU" dirty="0" smtClean="0"/>
              <a:t>Sucrose (sugar, maple syrup, fruit, vegetables)</a:t>
            </a:r>
          </a:p>
          <a:p>
            <a:pPr lvl="2"/>
            <a:r>
              <a:rPr lang="en-AU" dirty="0" smtClean="0"/>
              <a:t>Lactose (milk, milk products)</a:t>
            </a:r>
          </a:p>
          <a:p>
            <a:r>
              <a:rPr lang="en-AU" b="1" dirty="0" smtClean="0"/>
              <a:t>Complex Carbs:</a:t>
            </a:r>
          </a:p>
          <a:p>
            <a:pPr lvl="1"/>
            <a:r>
              <a:rPr lang="en-AU" u="sng" dirty="0" smtClean="0"/>
              <a:t>Polysaccharides</a:t>
            </a:r>
            <a:r>
              <a:rPr lang="en-AU" dirty="0" smtClean="0"/>
              <a:t> (multiple units of sugar)</a:t>
            </a:r>
          </a:p>
          <a:p>
            <a:pPr lvl="2"/>
            <a:r>
              <a:rPr lang="en-AU" dirty="0" smtClean="0"/>
              <a:t>Starch (breads, cereals, rice, pasta, legumes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23528" y="1628800"/>
            <a:ext cx="8397875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AU" b="1" dirty="0" smtClean="0">
                <a:solidFill>
                  <a:schemeClr val="bg1"/>
                </a:solidFill>
              </a:rPr>
              <a:t>Glycaemic Index</a:t>
            </a:r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3728" y="1600200"/>
            <a:ext cx="6563072" cy="4525963"/>
          </a:xfrm>
        </p:spPr>
        <p:txBody>
          <a:bodyPr/>
          <a:lstStyle/>
          <a:p>
            <a:r>
              <a:rPr lang="en-AU" dirty="0" smtClean="0"/>
              <a:t>The</a:t>
            </a:r>
            <a:r>
              <a:rPr lang="en-AU" b="1" dirty="0" smtClean="0"/>
              <a:t> </a:t>
            </a:r>
            <a:r>
              <a:rPr lang="en-AU" dirty="0" smtClean="0"/>
              <a:t>glycaemic index is a scale that measures the effect that carbohydrate foods have on blood glucose levels (0-100)</a:t>
            </a:r>
          </a:p>
          <a:p>
            <a:endParaRPr lang="en-AU" dirty="0"/>
          </a:p>
        </p:txBody>
      </p:sp>
      <p:pic>
        <p:nvPicPr>
          <p:cNvPr id="21506" name="Picture 2" descr="http://www.glycemicedge.com/wp-content/uploads/2010/05/glycemic-index-food-lis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204864"/>
            <a:ext cx="1525304" cy="4104456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059832" y="3933056"/>
            <a:ext cx="5256584" cy="26906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b="1" dirty="0" smtClean="0"/>
              <a:t>High GI foods: </a:t>
            </a:r>
            <a:r>
              <a:rPr lang="en-AU" dirty="0" smtClean="0"/>
              <a:t>(&gt;70)</a:t>
            </a:r>
          </a:p>
          <a:p>
            <a:pPr lvl="1"/>
            <a:r>
              <a:rPr lang="en-AU" dirty="0" smtClean="0"/>
              <a:t>Those that cause a sharp increase in blood glucose</a:t>
            </a:r>
          </a:p>
          <a:p>
            <a:pPr lvl="1"/>
            <a:r>
              <a:rPr lang="en-AU" sz="2400" dirty="0"/>
              <a:t>e</a:t>
            </a:r>
            <a:r>
              <a:rPr lang="en-AU" sz="2400" dirty="0" smtClean="0"/>
              <a:t>g. w</a:t>
            </a:r>
            <a:r>
              <a:rPr lang="en-AU" sz="2400" dirty="0" smtClean="0"/>
              <a:t>hite bread, jasmine rice, potatoes, potato chips, watermelon, some breakfast cereals, lollies, sports drinks</a:t>
            </a:r>
          </a:p>
          <a:p>
            <a:r>
              <a:rPr lang="en-AU" b="1" dirty="0" smtClean="0"/>
              <a:t>Low GI foods: </a:t>
            </a:r>
            <a:r>
              <a:rPr lang="en-AU" dirty="0" smtClean="0"/>
              <a:t>(&lt;55)</a:t>
            </a:r>
          </a:p>
          <a:p>
            <a:pPr lvl="1"/>
            <a:r>
              <a:rPr lang="en-AU" dirty="0"/>
              <a:t>T</a:t>
            </a:r>
            <a:r>
              <a:rPr lang="en-AU" dirty="0" smtClean="0"/>
              <a:t>hose that release glucose into the blood stream more gradually</a:t>
            </a:r>
          </a:p>
          <a:p>
            <a:pPr lvl="1"/>
            <a:r>
              <a:rPr lang="en-AU" sz="2400" dirty="0"/>
              <a:t>e</a:t>
            </a:r>
            <a:r>
              <a:rPr lang="en-AU" sz="2400" dirty="0" smtClean="0"/>
              <a:t>g. sweet potato, some fruits (apples, pears, oranges), wholemeal breads, nuts, wholemeal spaghetti, yoghurt,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AU" b="1" dirty="0" smtClean="0">
                <a:solidFill>
                  <a:schemeClr val="bg1"/>
                </a:solidFill>
              </a:rPr>
              <a:t>Glycaemic Index</a:t>
            </a:r>
            <a:endParaRPr lang="en-A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51520" y="1484784"/>
            <a:ext cx="8637588" cy="37861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1181</Words>
  <Application>Microsoft Office PowerPoint</Application>
  <PresentationFormat>On-screen Show (4:3)</PresentationFormat>
  <Paragraphs>194</Paragraphs>
  <Slides>29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Macronutrients</vt:lpstr>
      <vt:lpstr>Types of nutrients</vt:lpstr>
      <vt:lpstr>Macro vs. Micro</vt:lpstr>
      <vt:lpstr>Carbohydrates – Recap</vt:lpstr>
      <vt:lpstr>Carbohydrate Classifications</vt:lpstr>
      <vt:lpstr>Slide 6</vt:lpstr>
      <vt:lpstr>Glycaemic Index</vt:lpstr>
      <vt:lpstr>Glycaemic Index</vt:lpstr>
      <vt:lpstr>Slide 9</vt:lpstr>
      <vt:lpstr>Fibre</vt:lpstr>
      <vt:lpstr>Slide 11</vt:lpstr>
      <vt:lpstr>Protein - Recap</vt:lpstr>
      <vt:lpstr>Amino Acids</vt:lpstr>
      <vt:lpstr>Protein Classifications</vt:lpstr>
      <vt:lpstr>Slide 15</vt:lpstr>
      <vt:lpstr>Lipids (fats)</vt:lpstr>
      <vt:lpstr>Functions</vt:lpstr>
      <vt:lpstr>…Functions…</vt:lpstr>
      <vt:lpstr>The Good, the Bad &amp; the Ugly</vt:lpstr>
      <vt:lpstr>Unsaturated Fats</vt:lpstr>
      <vt:lpstr>…Unsaturated Fats…</vt:lpstr>
      <vt:lpstr>Omega 3 and 6</vt:lpstr>
      <vt:lpstr>Saturated Fats</vt:lpstr>
      <vt:lpstr>Trans Fats</vt:lpstr>
      <vt:lpstr>Slide 25</vt:lpstr>
      <vt:lpstr>Cholesterol</vt:lpstr>
      <vt:lpstr>LDLs / HDLs</vt:lpstr>
      <vt:lpstr>LDLs / HDLs</vt:lpstr>
      <vt:lpstr>Macronutrient Intake</vt:lpstr>
    </vt:vector>
  </TitlesOfParts>
  <Company>boulters nursery monbulk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Macronutrients</dc:title>
  <dc:creator>Boulter</dc:creator>
  <cp:lastModifiedBy>Boulter</cp:lastModifiedBy>
  <cp:revision>39</cp:revision>
  <dcterms:created xsi:type="dcterms:W3CDTF">2011-04-04T08:13:16Z</dcterms:created>
  <dcterms:modified xsi:type="dcterms:W3CDTF">2011-04-04T16:13:27Z</dcterms:modified>
</cp:coreProperties>
</file>